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4"/>
  </p:notesMasterIdLst>
  <p:sldIdLst>
    <p:sldId id="256" r:id="rId2"/>
    <p:sldId id="297" r:id="rId3"/>
    <p:sldId id="298" r:id="rId4"/>
    <p:sldId id="312" r:id="rId5"/>
    <p:sldId id="261" r:id="rId6"/>
    <p:sldId id="260" r:id="rId7"/>
    <p:sldId id="300" r:id="rId8"/>
    <p:sldId id="314" r:id="rId9"/>
    <p:sldId id="299" r:id="rId10"/>
    <p:sldId id="313" r:id="rId11"/>
    <p:sldId id="269" r:id="rId12"/>
    <p:sldId id="315" r:id="rId13"/>
    <p:sldId id="307" r:id="rId14"/>
    <p:sldId id="308" r:id="rId15"/>
    <p:sldId id="310" r:id="rId16"/>
    <p:sldId id="309" r:id="rId17"/>
    <p:sldId id="311" r:id="rId18"/>
    <p:sldId id="316" r:id="rId19"/>
    <p:sldId id="302" r:id="rId20"/>
    <p:sldId id="325" r:id="rId21"/>
    <p:sldId id="303" r:id="rId22"/>
    <p:sldId id="322" r:id="rId23"/>
    <p:sldId id="326" r:id="rId24"/>
    <p:sldId id="324" r:id="rId25"/>
    <p:sldId id="331" r:id="rId26"/>
    <p:sldId id="317" r:id="rId27"/>
    <p:sldId id="319" r:id="rId28"/>
    <p:sldId id="318" r:id="rId29"/>
    <p:sldId id="306" r:id="rId30"/>
    <p:sldId id="305" r:id="rId31"/>
    <p:sldId id="321" r:id="rId32"/>
    <p:sldId id="320" r:id="rId33"/>
    <p:sldId id="327" r:id="rId34"/>
    <p:sldId id="304" r:id="rId35"/>
    <p:sldId id="328" r:id="rId36"/>
    <p:sldId id="329" r:id="rId37"/>
    <p:sldId id="323" r:id="rId38"/>
    <p:sldId id="333" r:id="rId39"/>
    <p:sldId id="334" r:id="rId40"/>
    <p:sldId id="335" r:id="rId41"/>
    <p:sldId id="336" r:id="rId42"/>
    <p:sldId id="275" r:id="rId43"/>
  </p:sldIdLst>
  <p:sldSz cx="9144000" cy="5143500" type="screen16x9"/>
  <p:notesSz cx="6858000" cy="9144000"/>
  <p:embeddedFontLst>
    <p:embeddedFont>
      <p:font typeface="Raleway" panose="020B0604020202020204" charset="0"/>
      <p:regular r:id="rId45"/>
      <p:bold r:id="rId46"/>
      <p:italic r:id="rId47"/>
      <p:boldItalic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Raleway Medium" panose="020B0604020202020204" charset="0"/>
      <p:regular r:id="rId57"/>
      <p:bold r:id="rId58"/>
      <p:italic r:id="rId59"/>
      <p:boldItalic r:id="rId60"/>
    </p:embeddedFont>
    <p:embeddedFont>
      <p:font typeface="Raleway ExtraBold" panose="020B0604020202020204" charset="0"/>
      <p:bold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B8"/>
    <a:srgbClr val="F15922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762B94-57AC-4ADF-AA6B-46A9E2FABCA4}">
  <a:tblStyle styleId="{EF762B94-57AC-4ADF-AA6B-46A9E2FABC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352293-67B1-4FD9-B026-2C9C7688C86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79006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736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="" xmlns:a16="http://schemas.microsoft.com/office/drawing/2014/main" id="{770E2120-343A-7C4A-923E-925462F86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="" xmlns:a16="http://schemas.microsoft.com/office/drawing/2014/main" id="{E204AAB0-48FD-603D-E1AE-CC3B1AF17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="" xmlns:a16="http://schemas.microsoft.com/office/drawing/2014/main" id="{3A82D725-EFEF-0DED-CBEE-56E5AA3E18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2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341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="" xmlns:a16="http://schemas.microsoft.com/office/drawing/2014/main" id="{572F350B-CAD5-71BA-02AD-BD7018351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="" xmlns:a16="http://schemas.microsoft.com/office/drawing/2014/main" id="{87E49BA4-9C74-FC7D-4F2C-0AA31B461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="" xmlns:a16="http://schemas.microsoft.com/office/drawing/2014/main" id="{495D53E7-B784-E248-9BBD-0500A37DAC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47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3222770E-94A7-A6B1-2D94-B060ACDB7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57CBC70-8CFF-483E-6801-7464CB29BD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CBF4C79E-0A20-BB9D-2A3B-546EACB343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047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CE369CDE-EDD1-B4C2-D461-FB25C0D42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DEA3AEA5-7CEF-14D5-7588-D96BBB4814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08EF5FC1-9F62-389C-C8BA-76E5FEBD5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88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FEF741EE-EFA8-EEE5-C839-621FA8530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3A59F945-C0A6-6E91-3FF7-96771077A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F723074C-B6D2-48EB-0788-D10372455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9589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3146C57A-F179-0E63-60AC-DFCC258BB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B3AB9E4C-2F2F-C998-B256-531E2A0D19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F2C47361-5B5C-B905-AA47-175B509E82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920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F4923127-7609-DD41-8B37-9A3B937EB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66375CF9-5AA9-BE50-5706-2AFF3A31A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70D704A3-ABB4-586A-E8F0-6EDAE7101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360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="" xmlns:a16="http://schemas.microsoft.com/office/drawing/2014/main" id="{9D139BD6-83DF-C253-CF27-31DC25300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="" xmlns:a16="http://schemas.microsoft.com/office/drawing/2014/main" id="{873A2A8D-6674-DCAE-C8C9-5D3421C64F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="" xmlns:a16="http://schemas.microsoft.com/office/drawing/2014/main" id="{06E93206-8BA4-E463-0B2C-1C0998E71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9502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712A98C5-5B73-150E-5519-4319360E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07F9BEC-4EAA-F038-C107-FB6C98A79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B428D7BD-0658-1EE5-CEA8-2563A2C0A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8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>
          <a:extLst>
            <a:ext uri="{FF2B5EF4-FFF2-40B4-BE49-F238E27FC236}">
              <a16:creationId xmlns="" xmlns:a16="http://schemas.microsoft.com/office/drawing/2014/main" id="{E5A677F1-BD5C-E1D0-BBC3-DA9AE3D26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dfce81f19_0_45:notes">
            <a:extLst>
              <a:ext uri="{FF2B5EF4-FFF2-40B4-BE49-F238E27FC236}">
                <a16:creationId xmlns="" xmlns:a16="http://schemas.microsoft.com/office/drawing/2014/main" id="{DB058165-12B3-0CC8-C50E-32B84DFF7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dfce81f19_0_45:notes">
            <a:extLst>
              <a:ext uri="{FF2B5EF4-FFF2-40B4-BE49-F238E27FC236}">
                <a16:creationId xmlns="" xmlns:a16="http://schemas.microsoft.com/office/drawing/2014/main" id="{188992C9-35B8-621A-A7A6-5BC803F5B0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173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359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107E344D-636F-4D3B-5674-3D6CD1706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04B70730-A15C-41F2-7710-E7636D57C9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8B6F7E4F-BF74-6431-00C5-291B8C5CC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668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89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230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516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266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32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807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1019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689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="" xmlns:a16="http://schemas.microsoft.com/office/drawing/2014/main" id="{67DB27D1-F8B6-7371-CC99-E7385DA9D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431007ba2_0_215:notes">
            <a:extLst>
              <a:ext uri="{FF2B5EF4-FFF2-40B4-BE49-F238E27FC236}">
                <a16:creationId xmlns="" xmlns:a16="http://schemas.microsoft.com/office/drawing/2014/main" id="{D4D8F56F-F23D-9243-06DF-DE7A1FCBC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431007ba2_0_215:notes">
            <a:extLst>
              <a:ext uri="{FF2B5EF4-FFF2-40B4-BE49-F238E27FC236}">
                <a16:creationId xmlns="" xmlns:a16="http://schemas.microsoft.com/office/drawing/2014/main" id="{F4D9551B-D529-D2DF-27C9-801552AFB5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1031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0F57A05A-ED4D-0B04-E147-8D43AF1DC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ED77520A-EEFD-2E6E-9D6C-9696867E04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00545288-88CD-F052-7AF6-BDC3EE13D8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038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90618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827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3739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761E2E78-59A6-F827-226B-DE85F47D3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FE48CDA3-3CC0-8035-B163-F80E23BEB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331109AB-05B7-0469-3EC6-728C7494E2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180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128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7556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>
          <a:extLst>
            <a:ext uri="{FF2B5EF4-FFF2-40B4-BE49-F238E27FC236}">
              <a16:creationId xmlns="" xmlns:a16="http://schemas.microsoft.com/office/drawing/2014/main" id="{61295E29-9AAD-A3D1-1F10-61F93232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4dda1946d_4_2720:notes">
            <a:extLst>
              <a:ext uri="{FF2B5EF4-FFF2-40B4-BE49-F238E27FC236}">
                <a16:creationId xmlns="" xmlns:a16="http://schemas.microsoft.com/office/drawing/2014/main" id="{1AE14F67-1798-2C62-4B2D-768614A4D6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4dda1946d_4_2720:notes">
            <a:extLst>
              <a:ext uri="{FF2B5EF4-FFF2-40B4-BE49-F238E27FC236}">
                <a16:creationId xmlns="" xmlns:a16="http://schemas.microsoft.com/office/drawing/2014/main" id="{2D783BD7-DE40-B080-647C-FC63C5AB8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823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6513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="" xmlns:a16="http://schemas.microsoft.com/office/drawing/2014/main" id="{9F690983-D8E4-FF26-1BFA-D6DF5C5DC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="" xmlns:a16="http://schemas.microsoft.com/office/drawing/2014/main" id="{56CA547B-5CF0-8333-47D2-875ADF7CD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="" xmlns:a16="http://schemas.microsoft.com/office/drawing/2014/main" id="{11C34479-C196-DEB1-6908-A1EB193FE4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592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62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791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="" xmlns:a16="http://schemas.microsoft.com/office/drawing/2014/main" id="{A652DDEB-41D2-611C-35B8-B31E17B84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32:notes">
            <a:extLst>
              <a:ext uri="{FF2B5EF4-FFF2-40B4-BE49-F238E27FC236}">
                <a16:creationId xmlns="" xmlns:a16="http://schemas.microsoft.com/office/drawing/2014/main" id="{6E0A79A6-34A5-2415-F5DC-976FCE3B51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32:notes">
            <a:extLst>
              <a:ext uri="{FF2B5EF4-FFF2-40B4-BE49-F238E27FC236}">
                <a16:creationId xmlns="" xmlns:a16="http://schemas.microsoft.com/office/drawing/2014/main" id="{31400291-180F-9E82-8915-94CF9E87F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205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="" xmlns:a16="http://schemas.microsoft.com/office/drawing/2014/main" id="{89FF5F9E-15AF-EE3C-7C42-5331DE688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>
            <a:extLst>
              <a:ext uri="{FF2B5EF4-FFF2-40B4-BE49-F238E27FC236}">
                <a16:creationId xmlns="" xmlns:a16="http://schemas.microsoft.com/office/drawing/2014/main" id="{D5118409-E5B2-AF6E-D619-207B27E6D6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>
            <a:extLst>
              <a:ext uri="{FF2B5EF4-FFF2-40B4-BE49-F238E27FC236}">
                <a16:creationId xmlns="" xmlns:a16="http://schemas.microsoft.com/office/drawing/2014/main" id="{ACFA10D2-A057-9156-8D1A-A4DDC794B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7458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>
          <a:extLst>
            <a:ext uri="{FF2B5EF4-FFF2-40B4-BE49-F238E27FC236}">
              <a16:creationId xmlns="" xmlns:a16="http://schemas.microsoft.com/office/drawing/2014/main" id="{3FFA6C1E-398F-AE0C-C04B-56EC73042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4dda1946d_6_332:notes">
            <a:extLst>
              <a:ext uri="{FF2B5EF4-FFF2-40B4-BE49-F238E27FC236}">
                <a16:creationId xmlns="" xmlns:a16="http://schemas.microsoft.com/office/drawing/2014/main" id="{7AF72696-4CDB-4928-E5A6-D323F49DA7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4dda1946d_6_332:notes">
            <a:extLst>
              <a:ext uri="{FF2B5EF4-FFF2-40B4-BE49-F238E27FC236}">
                <a16:creationId xmlns="" xmlns:a16="http://schemas.microsoft.com/office/drawing/2014/main" id="{9B8C82D7-F41C-8959-0D4F-B0BDD0E7B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35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506650"/>
            <a:ext cx="6651600" cy="15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49750"/>
            <a:ext cx="3926400" cy="414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5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30" name="Google Shape;230;p25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1" name="Google Shape;231;p25"/>
            <p:cNvSpPr/>
            <p:nvPr/>
          </p:nvSpPr>
          <p:spPr>
            <a:xfrm rot="10800000" flipH="1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2" name="Google Shape;232;p25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3" name="Google Shape;233;p25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5" name="Google Shape;235;p25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title"/>
          </p:nvPr>
        </p:nvSpPr>
        <p:spPr>
          <a:xfrm>
            <a:off x="4253750" y="769400"/>
            <a:ext cx="3684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1"/>
          </p:nvPr>
        </p:nvSpPr>
        <p:spPr>
          <a:xfrm>
            <a:off x="4253750" y="1859617"/>
            <a:ext cx="36840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7"/>
          <p:cNvSpPr txBox="1"/>
          <p:nvPr/>
        </p:nvSpPr>
        <p:spPr>
          <a:xfrm>
            <a:off x="4253760" y="3320333"/>
            <a:ext cx="36840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</a:t>
            </a:r>
            <a:endParaRPr sz="1200" u="sng">
              <a:solidFill>
                <a:schemeClr val="dk1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8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252" name="Google Shape;252;p28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p29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61" name="Google Shape;261;p29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 rot="10800000" flipH="1">
              <a:off x="0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8430775" y="1714200"/>
              <a:ext cx="7131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6" name="Google Shape;266;p29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963434" y="924863"/>
            <a:ext cx="954000" cy="954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>
            <a:spLocks noGrp="1"/>
          </p:cNvSpPr>
          <p:nvPr>
            <p:ph type="pic" idx="3"/>
          </p:nvPr>
        </p:nvSpPr>
        <p:spPr>
          <a:xfrm>
            <a:off x="1322338" y="539500"/>
            <a:ext cx="2760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" name="Google Shape;15;p3"/>
          <p:cNvGrpSpPr/>
          <p:nvPr/>
        </p:nvGrpSpPr>
        <p:grpSpPr>
          <a:xfrm>
            <a:off x="335" y="2150"/>
            <a:ext cx="713300" cy="5139225"/>
            <a:chOff x="7468800" y="0"/>
            <a:chExt cx="1675200" cy="5139225"/>
          </a:xfrm>
        </p:grpSpPr>
        <p:sp>
          <p:nvSpPr>
            <p:cNvPr id="16" name="Google Shape;16;p3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2" name="Google Shape;32;p5"/>
          <p:cNvGrpSpPr/>
          <p:nvPr/>
        </p:nvGrpSpPr>
        <p:grpSpPr>
          <a:xfrm>
            <a:off x="0" y="4661988"/>
            <a:ext cx="9144000" cy="481513"/>
            <a:chOff x="0" y="4661988"/>
            <a:chExt cx="9144000" cy="481513"/>
          </a:xfrm>
        </p:grpSpPr>
        <p:sp>
          <p:nvSpPr>
            <p:cNvPr id="33" name="Google Shape;33;p5"/>
            <p:cNvSpPr/>
            <p:nvPr/>
          </p:nvSpPr>
          <p:spPr>
            <a:xfrm>
              <a:off x="0" y="4983000"/>
              <a:ext cx="9144000" cy="160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0" y="4822500"/>
              <a:ext cx="9144000" cy="160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0" y="4661988"/>
              <a:ext cx="9144000" cy="160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6" name="Google Shape;36;p5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57" name="Google Shape;57;p8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58" name="Google Shape;58;p8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61" name="Google Shape;61;p8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>
            <a:off x="7717675" y="3429300"/>
            <a:ext cx="1426200" cy="1714200"/>
            <a:chOff x="7717675" y="3429300"/>
            <a:chExt cx="1426200" cy="1714200"/>
          </a:xfrm>
        </p:grpSpPr>
        <p:sp>
          <p:nvSpPr>
            <p:cNvPr id="67" name="Google Shape;67;p9"/>
            <p:cNvSpPr/>
            <p:nvPr/>
          </p:nvSpPr>
          <p:spPr>
            <a:xfrm>
              <a:off x="8430775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8430775" y="34293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0" name="Google Shape;70;p9"/>
          <p:cNvSpPr/>
          <p:nvPr/>
        </p:nvSpPr>
        <p:spPr>
          <a:xfrm>
            <a:off x="713225" y="53948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1607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8"/>
          </p:nvPr>
        </p:nvSpPr>
        <p:spPr>
          <a:xfrm>
            <a:off x="1607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5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2" name="Google Shape;92;p13"/>
          <p:cNvGrpSpPr/>
          <p:nvPr/>
        </p:nvGrpSpPr>
        <p:grpSpPr>
          <a:xfrm>
            <a:off x="8424000" y="-4125"/>
            <a:ext cx="720300" cy="5143600"/>
            <a:chOff x="8424000" y="-4125"/>
            <a:chExt cx="720300" cy="5143600"/>
          </a:xfrm>
        </p:grpSpPr>
        <p:grpSp>
          <p:nvGrpSpPr>
            <p:cNvPr id="93" name="Google Shape;93;p13"/>
            <p:cNvGrpSpPr/>
            <p:nvPr/>
          </p:nvGrpSpPr>
          <p:grpSpPr>
            <a:xfrm>
              <a:off x="8584500" y="-4125"/>
              <a:ext cx="559800" cy="5143600"/>
              <a:chOff x="8584500" y="-4125"/>
              <a:chExt cx="559800" cy="5143600"/>
            </a:xfrm>
          </p:grpSpPr>
          <p:sp>
            <p:nvSpPr>
              <p:cNvPr id="94" name="Google Shape;94;p13"/>
              <p:cNvSpPr/>
              <p:nvPr/>
            </p:nvSpPr>
            <p:spPr>
              <a:xfrm>
                <a:off x="8584500" y="-4125"/>
                <a:ext cx="559800" cy="17145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13"/>
              <p:cNvSpPr/>
              <p:nvPr/>
            </p:nvSpPr>
            <p:spPr>
              <a:xfrm>
                <a:off x="8584500" y="1710575"/>
                <a:ext cx="559800" cy="1714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8584500" y="3424975"/>
                <a:ext cx="559800" cy="17145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97" name="Google Shape;97;p13"/>
            <p:cNvSpPr/>
            <p:nvPr/>
          </p:nvSpPr>
          <p:spPr>
            <a:xfrm rot="5400000">
              <a:off x="5934900" y="2489132"/>
              <a:ext cx="51387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8" name="Google Shape;98;p13"/>
          <p:cNvSpPr/>
          <p:nvPr/>
        </p:nvSpPr>
        <p:spPr>
          <a:xfrm>
            <a:off x="713225" y="27466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3718663" y="959100"/>
            <a:ext cx="2872500" cy="10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3718675" y="2167200"/>
            <a:ext cx="4142400" cy="20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102" name="Google Shape;102;p14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3" name="Google Shape;103;p14"/>
            <p:cNvSpPr/>
            <p:nvPr/>
          </p:nvSpPr>
          <p:spPr>
            <a:xfrm rot="10800000" flipH="1">
              <a:off x="0" y="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4" name="Google Shape;104;p14"/>
            <p:cNvSpPr/>
            <p:nvPr/>
          </p:nvSpPr>
          <p:spPr>
            <a:xfrm rot="10800000" flipH="1">
              <a:off x="8430775" y="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 rot="10800000" flipH="1">
              <a:off x="8430775" y="8571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 rot="10800000" flipH="1">
              <a:off x="8430775" y="4286400"/>
              <a:ext cx="7131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 rot="10800000" flipH="1">
              <a:off x="7717675" y="4286400"/>
              <a:ext cx="713100" cy="857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 rot="10800000" flipH="1">
              <a:off x="0" y="4286400"/>
              <a:ext cx="713100" cy="857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 ExtraBold"/>
              <a:buNone/>
              <a:defRPr sz="30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●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○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Medium"/>
              <a:buChar char="■"/>
              <a:defRPr sz="1200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71" r:id="rId10"/>
    <p:sldLayoutId id="2147483673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3"/>
          <p:cNvGrpSpPr/>
          <p:nvPr/>
        </p:nvGrpSpPr>
        <p:grpSpPr>
          <a:xfrm>
            <a:off x="7468800" y="2138"/>
            <a:ext cx="1675200" cy="5139225"/>
            <a:chOff x="7468800" y="0"/>
            <a:chExt cx="1675200" cy="5139225"/>
          </a:xfrm>
        </p:grpSpPr>
        <p:grpSp>
          <p:nvGrpSpPr>
            <p:cNvPr id="278" name="Google Shape;278;p33"/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279" name="Google Shape;279;p33"/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" name="Google Shape;280;p33"/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" name="Google Shape;281;p33"/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 rot="10800000" flipH="1">
                <a:off x="7468800" y="857329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" name="Google Shape;283;p33"/>
              <p:cNvSpPr/>
              <p:nvPr/>
            </p:nvSpPr>
            <p:spPr>
              <a:xfrm rot="10800000" flipH="1">
                <a:off x="7468800" y="0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" name="Google Shape;284;p33"/>
              <p:cNvSpPr/>
              <p:nvPr/>
            </p:nvSpPr>
            <p:spPr>
              <a:xfrm rot="10800000" flipH="1">
                <a:off x="7468800" y="1674450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5" name="Google Shape;285;p33"/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" name="Google Shape;704;p21">
            <a:extLst>
              <a:ext uri="{FF2B5EF4-FFF2-40B4-BE49-F238E27FC236}">
                <a16:creationId xmlns="" xmlns:a16="http://schemas.microsoft.com/office/drawing/2014/main" id="{F018588A-C116-0CD4-A05D-5071EEF3CAEB}"/>
              </a:ext>
            </a:extLst>
          </p:cNvPr>
          <p:cNvSpPr txBox="1"/>
          <p:nvPr/>
        </p:nvSpPr>
        <p:spPr>
          <a:xfrm>
            <a:off x="1971785" y="140608"/>
            <a:ext cx="3448116" cy="31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7275" tIns="53625" rIns="107275" bIns="536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endParaRPr sz="3300" b="1" i="0" u="none" strike="noStrike" cap="none" dirty="0">
              <a:solidFill>
                <a:srgbClr val="0033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endParaRPr sz="3300" b="1" i="0" u="none" strike="noStrike" cap="none" dirty="0">
              <a:solidFill>
                <a:srgbClr val="0033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endParaRPr sz="3300" b="1" i="0" u="none" strike="noStrike" cap="none" dirty="0">
              <a:solidFill>
                <a:srgbClr val="0033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</a:pPr>
            <a:endParaRPr sz="3300" b="1" i="0" u="none" strike="noStrike" cap="none" dirty="0">
              <a:solidFill>
                <a:srgbClr val="0033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707;p21">
            <a:extLst>
              <a:ext uri="{FF2B5EF4-FFF2-40B4-BE49-F238E27FC236}">
                <a16:creationId xmlns="" xmlns:a16="http://schemas.microsoft.com/office/drawing/2014/main" id="{DA30F2F2-2A82-0A52-4236-C5686FC5B9A8}"/>
              </a:ext>
            </a:extLst>
          </p:cNvPr>
          <p:cNvSpPr txBox="1"/>
          <p:nvPr/>
        </p:nvSpPr>
        <p:spPr>
          <a:xfrm>
            <a:off x="873705" y="1087947"/>
            <a:ext cx="7249378" cy="183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 INTERNSHIP</a:t>
            </a:r>
            <a:endParaRPr sz="2000" b="1" dirty="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F159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</a:t>
            </a:r>
            <a:r>
              <a:rPr lang="en" sz="2300" b="1" dirty="0" smtClean="0">
                <a:solidFill>
                  <a:srgbClr val="F159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PRESENTATION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en" sz="2300" b="1" dirty="0">
                <a:solidFill>
                  <a:schemeClr val="accent4">
                    <a:lumMod val="75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IN" sz="1800" dirty="0">
              <a:solidFill>
                <a:srgbClr val="0070C0"/>
              </a:solidFill>
              <a:latin typeface="Raleway ExtraBold" pitchFamily="2" charset="0"/>
            </a:endParaRPr>
          </a:p>
        </p:txBody>
      </p:sp>
      <p:pic>
        <p:nvPicPr>
          <p:cNvPr id="17" name="Picture 16" descr="A blue and orange circle with a white letter&#10;&#10;Description automatically generated">
            <a:extLst>
              <a:ext uri="{FF2B5EF4-FFF2-40B4-BE49-F238E27FC236}">
                <a16:creationId xmlns="" xmlns:a16="http://schemas.microsoft.com/office/drawing/2014/main" id="{2DF0D8C1-5A35-C6C9-D709-E3BFB4FD0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15" y="211788"/>
            <a:ext cx="1752318" cy="876159"/>
          </a:xfrm>
          <a:prstGeom prst="rect">
            <a:avLst/>
          </a:prstGeom>
        </p:spPr>
      </p:pic>
      <p:pic>
        <p:nvPicPr>
          <p:cNvPr id="23" name="Picture 22" descr="A white board with blue and red text&#10;&#10;Description automatically generated">
            <a:extLst>
              <a:ext uri="{FF2B5EF4-FFF2-40B4-BE49-F238E27FC236}">
                <a16:creationId xmlns="" xmlns:a16="http://schemas.microsoft.com/office/drawing/2014/main" id="{C1A32D90-F01E-9CBD-7316-59F52F67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950" t="28809" r="28040" b="27211"/>
          <a:stretch/>
        </p:blipFill>
        <p:spPr>
          <a:xfrm>
            <a:off x="3494457" y="116348"/>
            <a:ext cx="1925444" cy="11991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3432" y="2926329"/>
            <a:ext cx="27945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15922"/>
                </a:solidFill>
              </a:rPr>
              <a:t>TEAM 3 :</a:t>
            </a:r>
          </a:p>
          <a:p>
            <a:endParaRPr lang="en-US" dirty="0" smtClean="0"/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i="1" dirty="0" smtClean="0">
                <a:solidFill>
                  <a:srgbClr val="004FB8"/>
                </a:solidFill>
              </a:rPr>
              <a:t>AYUSH </a:t>
            </a:r>
            <a:r>
              <a:rPr lang="en-US" i="1" dirty="0">
                <a:solidFill>
                  <a:srgbClr val="004FB8"/>
                </a:solidFill>
              </a:rPr>
              <a:t>PANDEY                          </a:t>
            </a:r>
            <a:endParaRPr lang="en-IN" dirty="0">
              <a:solidFill>
                <a:srgbClr val="004FB8"/>
              </a:solidFill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4FB8"/>
                </a:solidFill>
              </a:rPr>
              <a:t>RAHUL MAURYA</a:t>
            </a:r>
            <a:endParaRPr lang="en-IN" dirty="0">
              <a:solidFill>
                <a:srgbClr val="004FB8"/>
              </a:solidFill>
            </a:endParaRPr>
          </a:p>
          <a:p>
            <a:pPr marL="342900" indent="-342900" fontAlgn="t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4FB8"/>
                </a:solidFill>
              </a:rPr>
              <a:t>HAJEERA THABASUM A</a:t>
            </a:r>
            <a:endParaRPr lang="en-IN" dirty="0">
              <a:solidFill>
                <a:srgbClr val="004FB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4FB8"/>
                </a:solidFill>
              </a:rPr>
              <a:t>MONISH KUMAAR M</a:t>
            </a:r>
            <a:endParaRPr lang="en-IN" dirty="0">
              <a:solidFill>
                <a:srgbClr val="004FB8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004FB8"/>
                </a:solidFill>
              </a:rPr>
              <a:t>SUPRAJA </a:t>
            </a:r>
            <a:endParaRPr lang="en-IN" dirty="0">
              <a:solidFill>
                <a:srgbClr val="004FB8"/>
              </a:solidFill>
            </a:endParaRPr>
          </a:p>
          <a:p>
            <a:endParaRPr lang="en-US" dirty="0" smtClean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="" xmlns:a16="http://schemas.microsoft.com/office/drawing/2014/main" id="{3CA9AAC2-69E2-1EDC-60D4-96A5D0D80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="" xmlns:a16="http://schemas.microsoft.com/office/drawing/2014/main" id="{92C7C93A-23E5-8812-9011-C0BE0B4FA5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327" name="Google Shape;327;p37">
            <a:extLst>
              <a:ext uri="{FF2B5EF4-FFF2-40B4-BE49-F238E27FC236}">
                <a16:creationId xmlns="" xmlns:a16="http://schemas.microsoft.com/office/drawing/2014/main" id="{E762E25E-0354-6E82-02CC-C1DCC023485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="" xmlns:a16="http://schemas.microsoft.com/office/drawing/2014/main" id="{61403516-25A6-83C2-21F9-F95957B51E69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4" descr="Hospital Management Vectors &amp; Illustrations for Free Download | Freepik">
            <a:extLst>
              <a:ext uri="{FF2B5EF4-FFF2-40B4-BE49-F238E27FC236}">
                <a16:creationId xmlns="" xmlns:a16="http://schemas.microsoft.com/office/drawing/2014/main" id="{1A304E5D-1747-F97A-A5F6-9F5857E0FB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425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46"/>
          <p:cNvGrpSpPr/>
          <p:nvPr/>
        </p:nvGrpSpPr>
        <p:grpSpPr>
          <a:xfrm>
            <a:off x="1282946" y="764250"/>
            <a:ext cx="1897830" cy="3615000"/>
            <a:chOff x="1112450" y="670275"/>
            <a:chExt cx="1874400" cy="3615000"/>
          </a:xfrm>
        </p:grpSpPr>
        <p:sp>
          <p:nvSpPr>
            <p:cNvPr id="487" name="Google Shape;487;p46"/>
            <p:cNvSpPr/>
            <p:nvPr/>
          </p:nvSpPr>
          <p:spPr>
            <a:xfrm rot="5400000">
              <a:off x="242150" y="1540575"/>
              <a:ext cx="3615000" cy="18744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88" name="Google Shape;488;p46"/>
            <p:cNvSpPr/>
            <p:nvPr/>
          </p:nvSpPr>
          <p:spPr>
            <a:xfrm rot="5400000">
              <a:off x="2020300" y="533256"/>
              <a:ext cx="58800" cy="5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  <p:sp>
          <p:nvSpPr>
            <p:cNvPr id="489" name="Google Shape;489;p46"/>
            <p:cNvSpPr/>
            <p:nvPr/>
          </p:nvSpPr>
          <p:spPr>
            <a:xfrm rot="5400000">
              <a:off x="2020300" y="3886147"/>
              <a:ext cx="58800" cy="524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Medium"/>
                <a:ea typeface="Raleway Medium"/>
                <a:cs typeface="Raleway Medium"/>
                <a:sym typeface="Raleway Medium"/>
              </a:endParaRPr>
            </a:p>
          </p:txBody>
        </p:sp>
      </p:grpSp>
      <p:sp>
        <p:nvSpPr>
          <p:cNvPr id="492" name="Google Shape;492;p46"/>
          <p:cNvSpPr/>
          <p:nvPr/>
        </p:nvSpPr>
        <p:spPr>
          <a:xfrm>
            <a:off x="3828498" y="346748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3" name="Google Shape;493;p46"/>
          <p:cNvPicPr preferRelativeResize="0"/>
          <p:nvPr/>
        </p:nvPicPr>
        <p:blipFill rotWithShape="1">
          <a:blip r:embed="rId3">
            <a:alphaModFix/>
          </a:blip>
          <a:srcRect l="34222" r="34219"/>
          <a:stretch/>
        </p:blipFill>
        <p:spPr>
          <a:xfrm>
            <a:off x="1367263" y="1034700"/>
            <a:ext cx="1729198" cy="307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E13FE9-30B2-DE21-9804-C94ECE91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264" y="909261"/>
            <a:ext cx="1729198" cy="3324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98909D5-FFC6-9C44-7938-C15C27B99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614" y="720163"/>
            <a:ext cx="1171739" cy="762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BBF431E-70C0-75F0-14C3-233519D1C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0860" y="1009409"/>
            <a:ext cx="1076325" cy="542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C8EEBAB-BAE8-5D44-D297-B07E94A75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270" y="749563"/>
            <a:ext cx="771525" cy="91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01117382-1CB8-71DC-C66C-7FE7954A9B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0881" y="3283009"/>
            <a:ext cx="1314451" cy="14509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33415E1-A355-6546-C0EF-800B72042C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5903" y="1737803"/>
            <a:ext cx="1314450" cy="175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E069BAB-1D3D-C0C9-F59B-E0D6924686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8863" y="2079478"/>
            <a:ext cx="1215947" cy="1098275"/>
          </a:xfrm>
          <a:prstGeom prst="rect">
            <a:avLst/>
          </a:prstGeom>
        </p:spPr>
      </p:pic>
      <p:sp>
        <p:nvSpPr>
          <p:cNvPr id="16" name="AutoShape 2" descr="Spring Boot Architecture">
            <a:extLst>
              <a:ext uri="{FF2B5EF4-FFF2-40B4-BE49-F238E27FC236}">
                <a16:creationId xmlns="" xmlns:a16="http://schemas.microsoft.com/office/drawing/2014/main" id="{515B237C-C961-9DA3-EF01-E1C0D77952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2039" y="2788489"/>
            <a:ext cx="209195" cy="20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AutoShape 6" descr="Spring Boot: Rapid Application Development with Java">
            <a:extLst>
              <a:ext uri="{FF2B5EF4-FFF2-40B4-BE49-F238E27FC236}">
                <a16:creationId xmlns="" xmlns:a16="http://schemas.microsoft.com/office/drawing/2014/main" id="{C03F8749-B08B-C99D-69C1-D400152368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655437" y="1692084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28" name="Picture 8" descr="Spring Boot: Rapid Application Development with Java">
            <a:extLst>
              <a:ext uri="{FF2B5EF4-FFF2-40B4-BE49-F238E27FC236}">
                <a16:creationId xmlns="" xmlns:a16="http://schemas.microsoft.com/office/drawing/2014/main" id="{6F5C4E82-A9C1-E3C1-5305-7ABE5FDF8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176" y="3832710"/>
            <a:ext cx="1455134" cy="81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SS logo and symbol, meaning, history, PNG">
            <a:extLst>
              <a:ext uri="{FF2B5EF4-FFF2-40B4-BE49-F238E27FC236}">
                <a16:creationId xmlns="" xmlns:a16="http://schemas.microsoft.com/office/drawing/2014/main" id="{59AC30B7-77CC-9BCB-4495-842038550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001" y="2054495"/>
            <a:ext cx="1684266" cy="94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="" xmlns:a16="http://schemas.microsoft.com/office/drawing/2014/main" id="{6118041E-B6EC-5EA5-2C17-76ADA9851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="" xmlns:a16="http://schemas.microsoft.com/office/drawing/2014/main" id="{C906CBEE-4723-BD2E-D054-6FD4D62BD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DIAGRAMS</a:t>
            </a:r>
            <a:endParaRPr dirty="0"/>
          </a:p>
        </p:txBody>
      </p:sp>
      <p:sp>
        <p:nvSpPr>
          <p:cNvPr id="327" name="Google Shape;327;p37">
            <a:extLst>
              <a:ext uri="{FF2B5EF4-FFF2-40B4-BE49-F238E27FC236}">
                <a16:creationId xmlns="" xmlns:a16="http://schemas.microsoft.com/office/drawing/2014/main" id="{2A94E653-DC12-A555-4B4E-B7989393EF2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="" xmlns:a16="http://schemas.microsoft.com/office/drawing/2014/main" id="{091BEDDC-28E9-6466-4609-60C56378F3A7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4" descr="Hospital Management Vectors &amp; Illustrations for Free Download | Freepik">
            <a:extLst>
              <a:ext uri="{FF2B5EF4-FFF2-40B4-BE49-F238E27FC236}">
                <a16:creationId xmlns="" xmlns:a16="http://schemas.microsoft.com/office/drawing/2014/main" id="{90786A6E-BFCE-1A16-2A82-1801E519C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37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3EA5731A-BBDD-4BE7-869F-EF01CC999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17420232-427C-BE1A-AA9B-56E13DC631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70732" y="87438"/>
            <a:ext cx="21978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USE-CASE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1E5C6F46-3B67-7AC4-C7B6-F79657456192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A9F6A48-E3F6-37CF-0CA1-FC0B0AE3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764" y="567669"/>
            <a:ext cx="5523112" cy="44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40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693C5FDB-ED15-69F2-CC7E-46539F89A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85337B17-2985-620B-6721-4DD4287219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04297" y="134524"/>
            <a:ext cx="47150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ACTIVITY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75F60468-025C-CC94-0F4E-C404D3E2C93E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52A3CD2-B199-8884-815A-019F582EB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615" y="624999"/>
            <a:ext cx="5590478" cy="428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36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32176C07-12B3-9D9E-D6A3-E48439E4A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4E9D489F-B4DD-FF2D-62AB-10BB25CFCC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7716" y="169630"/>
            <a:ext cx="33896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SEQUENCE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179E17F5-ED4C-7C0C-4ACB-FD3F31C9F1F2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53136BD-8BC9-114B-93C7-8D39EB5D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766" y="755105"/>
            <a:ext cx="5586200" cy="41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2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98EB8122-6A34-4A69-29BD-8F0625117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16ACF354-FAE0-E3B0-3FF6-9E6E708141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67991" y="169631"/>
            <a:ext cx="44787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SEQUENCE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002E90D9-8EFA-FDDA-B135-A285BB180D73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4B63F82-F2D3-CB5E-F290-15730FD0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518" y="617348"/>
            <a:ext cx="6242681" cy="42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3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B324F858-6722-1C51-330D-FFC819A82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B685D72E-8C62-4A98-F3C2-D8DC572B92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8135" y="61645"/>
            <a:ext cx="1838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CLASS DIAGRAM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01FED98A-D759-770E-C50F-7558216356A3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95" y="503434"/>
            <a:ext cx="5964193" cy="464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2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="" xmlns:a16="http://schemas.microsoft.com/office/drawing/2014/main" id="{B72A53DB-DF84-F09C-3CC7-15B4338B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="" xmlns:a16="http://schemas.microsoft.com/office/drawing/2014/main" id="{181BECEC-367D-A89C-9C37-5AA6F099A2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Output</a:t>
            </a:r>
            <a:endParaRPr dirty="0"/>
          </a:p>
        </p:txBody>
      </p:sp>
      <p:sp>
        <p:nvSpPr>
          <p:cNvPr id="327" name="Google Shape;327;p37">
            <a:extLst>
              <a:ext uri="{FF2B5EF4-FFF2-40B4-BE49-F238E27FC236}">
                <a16:creationId xmlns="" xmlns:a16="http://schemas.microsoft.com/office/drawing/2014/main" id="{5BF0A36F-1E9D-5898-9031-37594E02D16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="" xmlns:a16="http://schemas.microsoft.com/office/drawing/2014/main" id="{7591B4E4-C8F7-294A-E3E9-1D38A2585392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Picture 4" descr="Hospital Management Vectors &amp; Illustrations for Free Download | Freepik">
            <a:extLst>
              <a:ext uri="{FF2B5EF4-FFF2-40B4-BE49-F238E27FC236}">
                <a16:creationId xmlns="" xmlns:a16="http://schemas.microsoft.com/office/drawing/2014/main" id="{4D95D3FD-6F8C-D5C5-C9F1-75C17F232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849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E94976AA-06BD-6CC0-2682-F8AFFC6A74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B3262995-9AF2-EE1F-E220-2E5D3B56005E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62" y="1132749"/>
            <a:ext cx="8800727" cy="32974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08885" y="300242"/>
            <a:ext cx="256109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Raleway" panose="020B0604020202020204" charset="0"/>
              </a:rPr>
              <a:t>HOME PAGE</a:t>
            </a:r>
            <a:endParaRPr lang="en-IN" sz="1600" b="1" dirty="0">
              <a:latin typeface="Raleway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37105" y="638796"/>
            <a:ext cx="204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Register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322067" y="910558"/>
            <a:ext cx="10274" cy="197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26575" y="4620280"/>
            <a:ext cx="2465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Book an Appointment</a:t>
            </a:r>
            <a:endParaRPr lang="en-IN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964087" y="4089115"/>
            <a:ext cx="0" cy="52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76325" y="4089115"/>
            <a:ext cx="0" cy="62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76098" y="4741920"/>
            <a:ext cx="29178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Login as Admin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93264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>
          <a:extLst>
            <a:ext uri="{FF2B5EF4-FFF2-40B4-BE49-F238E27FC236}">
              <a16:creationId xmlns="" xmlns:a16="http://schemas.microsoft.com/office/drawing/2014/main" id="{CC65E9D4-74FD-E150-9571-94BCC0A5A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33">
            <a:extLst>
              <a:ext uri="{FF2B5EF4-FFF2-40B4-BE49-F238E27FC236}">
                <a16:creationId xmlns="" xmlns:a16="http://schemas.microsoft.com/office/drawing/2014/main" id="{AD2D800B-00A0-D5BA-32A4-9190747C2C34}"/>
              </a:ext>
            </a:extLst>
          </p:cNvPr>
          <p:cNvGrpSpPr/>
          <p:nvPr/>
        </p:nvGrpSpPr>
        <p:grpSpPr>
          <a:xfrm>
            <a:off x="7468800" y="2138"/>
            <a:ext cx="1675200" cy="5139225"/>
            <a:chOff x="7468800" y="0"/>
            <a:chExt cx="1675200" cy="5139225"/>
          </a:xfrm>
        </p:grpSpPr>
        <p:grpSp>
          <p:nvGrpSpPr>
            <p:cNvPr id="278" name="Google Shape;278;p33">
              <a:extLst>
                <a:ext uri="{FF2B5EF4-FFF2-40B4-BE49-F238E27FC236}">
                  <a16:creationId xmlns="" xmlns:a16="http://schemas.microsoft.com/office/drawing/2014/main" id="{2D149276-D6A4-34BE-1857-23C8AF8A9681}"/>
                </a:ext>
              </a:extLst>
            </p:cNvPr>
            <p:cNvGrpSpPr/>
            <p:nvPr/>
          </p:nvGrpSpPr>
          <p:grpSpPr>
            <a:xfrm>
              <a:off x="7468800" y="0"/>
              <a:ext cx="1675200" cy="5139225"/>
              <a:chOff x="7468800" y="0"/>
              <a:chExt cx="1675200" cy="5139225"/>
            </a:xfrm>
          </p:grpSpPr>
          <p:sp>
            <p:nvSpPr>
              <p:cNvPr id="279" name="Google Shape;279;p33">
                <a:extLst>
                  <a:ext uri="{FF2B5EF4-FFF2-40B4-BE49-F238E27FC236}">
                    <a16:creationId xmlns="" xmlns:a16="http://schemas.microsoft.com/office/drawing/2014/main" id="{89CFF443-832C-5BAD-2CE4-34A3A047F5AE}"/>
                  </a:ext>
                </a:extLst>
              </p:cNvPr>
              <p:cNvSpPr/>
              <p:nvPr/>
            </p:nvSpPr>
            <p:spPr>
              <a:xfrm>
                <a:off x="7468800" y="3464996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" name="Google Shape;280;p33">
                <a:extLst>
                  <a:ext uri="{FF2B5EF4-FFF2-40B4-BE49-F238E27FC236}">
                    <a16:creationId xmlns="" xmlns:a16="http://schemas.microsoft.com/office/drawing/2014/main" id="{73AB8F00-51FB-B1B6-ACEB-990C61503461}"/>
                  </a:ext>
                </a:extLst>
              </p:cNvPr>
              <p:cNvSpPr/>
              <p:nvPr/>
            </p:nvSpPr>
            <p:spPr>
              <a:xfrm>
                <a:off x="7468800" y="4282125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" name="Google Shape;281;p33">
                <a:extLst>
                  <a:ext uri="{FF2B5EF4-FFF2-40B4-BE49-F238E27FC236}">
                    <a16:creationId xmlns="" xmlns:a16="http://schemas.microsoft.com/office/drawing/2014/main" id="{8FAE7DDC-E2EC-1E3C-6A1C-3E2FEE6EC47D}"/>
                  </a:ext>
                </a:extLst>
              </p:cNvPr>
              <p:cNvSpPr/>
              <p:nvPr/>
            </p:nvSpPr>
            <p:spPr>
              <a:xfrm>
                <a:off x="7468800" y="2647875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" name="Google Shape;282;p33">
                <a:extLst>
                  <a:ext uri="{FF2B5EF4-FFF2-40B4-BE49-F238E27FC236}">
                    <a16:creationId xmlns="" xmlns:a16="http://schemas.microsoft.com/office/drawing/2014/main" id="{70241E9C-D5A9-5DFB-5BE7-3E3F04956801}"/>
                  </a:ext>
                </a:extLst>
              </p:cNvPr>
              <p:cNvSpPr/>
              <p:nvPr/>
            </p:nvSpPr>
            <p:spPr>
              <a:xfrm rot="10800000" flipH="1">
                <a:off x="7468800" y="857329"/>
                <a:ext cx="1675200" cy="8169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" name="Google Shape;283;p33">
                <a:extLst>
                  <a:ext uri="{FF2B5EF4-FFF2-40B4-BE49-F238E27FC236}">
                    <a16:creationId xmlns="" xmlns:a16="http://schemas.microsoft.com/office/drawing/2014/main" id="{A34B794F-E034-43D3-1E94-F433D55744AA}"/>
                  </a:ext>
                </a:extLst>
              </p:cNvPr>
              <p:cNvSpPr/>
              <p:nvPr/>
            </p:nvSpPr>
            <p:spPr>
              <a:xfrm rot="10800000" flipH="1">
                <a:off x="7468800" y="0"/>
                <a:ext cx="1675200" cy="857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" name="Google Shape;284;p33">
                <a:extLst>
                  <a:ext uri="{FF2B5EF4-FFF2-40B4-BE49-F238E27FC236}">
                    <a16:creationId xmlns="" xmlns:a16="http://schemas.microsoft.com/office/drawing/2014/main" id="{B60CD46A-BCE5-D268-4C3A-44047D7638CA}"/>
                  </a:ext>
                </a:extLst>
              </p:cNvPr>
              <p:cNvSpPr/>
              <p:nvPr/>
            </p:nvSpPr>
            <p:spPr>
              <a:xfrm rot="10800000" flipH="1">
                <a:off x="7468800" y="1674450"/>
                <a:ext cx="1675200" cy="8169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285" name="Google Shape;285;p33">
              <a:extLst>
                <a:ext uri="{FF2B5EF4-FFF2-40B4-BE49-F238E27FC236}">
                  <a16:creationId xmlns="" xmlns:a16="http://schemas.microsoft.com/office/drawing/2014/main" id="{C8FCDE67-8867-4D60-1809-60E73A5D611F}"/>
                </a:ext>
              </a:extLst>
            </p:cNvPr>
            <p:cNvSpPr/>
            <p:nvPr/>
          </p:nvSpPr>
          <p:spPr>
            <a:xfrm>
              <a:off x="7468800" y="2491500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86" name="Google Shape;286;p33">
            <a:extLst>
              <a:ext uri="{FF2B5EF4-FFF2-40B4-BE49-F238E27FC236}">
                <a16:creationId xmlns="" xmlns:a16="http://schemas.microsoft.com/office/drawing/2014/main" id="{E50335C7-2909-926B-C906-9D6FDF55109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3225" y="1707944"/>
            <a:ext cx="6438424" cy="1571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rgbClr val="004FB8"/>
                </a:solidFill>
                <a:latin typeface="Raleway ExtraBold" pitchFamily="2" charset="0"/>
              </a:rPr>
              <a:t>OUTPATIENT DOCTOR APPOINTMENT SYSTEM</a:t>
            </a:r>
            <a:endParaRPr sz="4400" dirty="0">
              <a:solidFill>
                <a:srgbClr val="004FB8"/>
              </a:solidFill>
            </a:endParaRPr>
          </a:p>
        </p:txBody>
      </p:sp>
      <p:sp>
        <p:nvSpPr>
          <p:cNvPr id="287" name="Google Shape;287;p33">
            <a:extLst>
              <a:ext uri="{FF2B5EF4-FFF2-40B4-BE49-F238E27FC236}">
                <a16:creationId xmlns="" xmlns:a16="http://schemas.microsoft.com/office/drawing/2014/main" id="{82A0A6E6-B510-F33A-4A5A-FFF80E2530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25" y="3449750"/>
            <a:ext cx="3926400" cy="4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Web Application Project</a:t>
            </a:r>
            <a:endParaRPr dirty="0"/>
          </a:p>
        </p:txBody>
      </p:sp>
      <p:sp>
        <p:nvSpPr>
          <p:cNvPr id="288" name="Google Shape;288;p33">
            <a:extLst>
              <a:ext uri="{FF2B5EF4-FFF2-40B4-BE49-F238E27FC236}">
                <a16:creationId xmlns="" xmlns:a16="http://schemas.microsoft.com/office/drawing/2014/main" id="{2A28D7F7-CB73-5ED9-3B76-1F943D4025CD}"/>
              </a:ext>
            </a:extLst>
          </p:cNvPr>
          <p:cNvSpPr/>
          <p:nvPr/>
        </p:nvSpPr>
        <p:spPr>
          <a:xfrm>
            <a:off x="713225" y="773013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blue text on a white background">
            <a:extLst>
              <a:ext uri="{FF2B5EF4-FFF2-40B4-BE49-F238E27FC236}">
                <a16:creationId xmlns="" xmlns:a16="http://schemas.microsoft.com/office/drawing/2014/main" id="{D7772170-0E99-1A4B-CEB6-B08B8758B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895154" y="2138"/>
            <a:ext cx="2280290" cy="514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17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81341" y="199986"/>
            <a:ext cx="17667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HOME PAGE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58" y="772686"/>
            <a:ext cx="8931349" cy="468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72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6DEF9350-F966-1287-AD9A-588589804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7628DCCA-3788-F0BD-D631-DF95663C7EC3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68" y="884850"/>
            <a:ext cx="8425282" cy="413788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99479" y="149263"/>
            <a:ext cx="3605421" cy="572700"/>
          </a:xfrm>
        </p:spPr>
        <p:txBody>
          <a:bodyPr/>
          <a:lstStyle/>
          <a:p>
            <a:r>
              <a:rPr lang="en-US" sz="1600" dirty="0" smtClean="0"/>
              <a:t>                             ABOUT PAGE</a:t>
            </a:r>
            <a:endParaRPr lang="en-IN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298059" y="174003"/>
            <a:ext cx="2269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Know more About us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47380" y="692796"/>
            <a:ext cx="0" cy="15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870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8957" y="138808"/>
            <a:ext cx="236224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CHATBOT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0943" y="4821518"/>
            <a:ext cx="222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Chat with us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30" y="660137"/>
            <a:ext cx="8430526" cy="397350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8363164" y="4469258"/>
            <a:ext cx="20548" cy="352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97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60535" y="200095"/>
            <a:ext cx="33329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FAQs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0" y="871436"/>
            <a:ext cx="8850324" cy="38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0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53619" y="172449"/>
            <a:ext cx="3184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LOGIN PAGE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5" y="829177"/>
            <a:ext cx="8650841" cy="3874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06629" y="172449"/>
            <a:ext cx="2085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Login</a:t>
            </a:r>
            <a:endParaRPr lang="en-IN" dirty="0"/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>
            <a:off x="7849456" y="480226"/>
            <a:ext cx="0" cy="339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75780" y="4756449"/>
            <a:ext cx="30616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Login with your credentials</a:t>
            </a:r>
            <a:endParaRPr lang="en-IN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24064" y="3996647"/>
            <a:ext cx="503433" cy="78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553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3675" y="153977"/>
            <a:ext cx="2485537" cy="4917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REGISTERATION PAGE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85734" y="57760"/>
            <a:ext cx="2034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Register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890558" y="349306"/>
            <a:ext cx="10274" cy="355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95287" y="4772742"/>
            <a:ext cx="298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Register with your Information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1" y="740650"/>
            <a:ext cx="8846048" cy="392353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5075434" y="4286400"/>
            <a:ext cx="703778" cy="486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74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6489" y="154113"/>
            <a:ext cx="27526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  ADMIN DASHBOARD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8" y="606991"/>
            <a:ext cx="8430526" cy="436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46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972" y="220859"/>
            <a:ext cx="28554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PATIENT LIST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35" y="1065098"/>
            <a:ext cx="8897104" cy="3946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1478" y="205483"/>
            <a:ext cx="2578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Actions can be performed by Admin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157681" y="572700"/>
            <a:ext cx="0" cy="1564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7655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9088" y="188901"/>
            <a:ext cx="32560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       DOCTOR LIST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02" y="761601"/>
            <a:ext cx="8393987" cy="42932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97366" y="1602769"/>
            <a:ext cx="316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Doctors can be added by Admin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08306" y="1756657"/>
            <a:ext cx="1089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948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95264" y="141119"/>
            <a:ext cx="38014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DOCTOR AVAILABILITY</a:t>
            </a:r>
            <a:endParaRPr sz="18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81" y="724093"/>
            <a:ext cx="8660764" cy="42305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9048" y="1571946"/>
            <a:ext cx="2897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Availability of Doctor can be added by Admin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63748" y="1756881"/>
            <a:ext cx="1356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69286" y="3754982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perform actions by Admin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842589" y="3071974"/>
            <a:ext cx="30822" cy="69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="" xmlns:a16="http://schemas.microsoft.com/office/drawing/2014/main" id="{EFFC780F-C632-7E73-9FE0-553F784F8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>
            <a:extLst>
              <a:ext uri="{FF2B5EF4-FFF2-40B4-BE49-F238E27FC236}">
                <a16:creationId xmlns="" xmlns:a16="http://schemas.microsoft.com/office/drawing/2014/main" id="{62F6ED2C-EBB2-71B6-2F30-070A41458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3" name="Google Shape;303;p35">
            <a:extLst>
              <a:ext uri="{FF2B5EF4-FFF2-40B4-BE49-F238E27FC236}">
                <a16:creationId xmlns="" xmlns:a16="http://schemas.microsoft.com/office/drawing/2014/main" id="{A3684060-16C3-386A-62EC-B4A6192E3D4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0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4" name="Google Shape;304;p35">
            <a:extLst>
              <a:ext uri="{FF2B5EF4-FFF2-40B4-BE49-F238E27FC236}">
                <a16:creationId xmlns="" xmlns:a16="http://schemas.microsoft.com/office/drawing/2014/main" id="{6CA15B37-0346-AB09-9759-FEF8FB85A46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572000" y="1615673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5" name="Google Shape;305;p35">
            <a:extLst>
              <a:ext uri="{FF2B5EF4-FFF2-40B4-BE49-F238E27FC236}">
                <a16:creationId xmlns="" xmlns:a16="http://schemas.microsoft.com/office/drawing/2014/main" id="{DCD4652E-2922-A81D-0A33-1CA6432016F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6" name="Google Shape;306;p35">
            <a:extLst>
              <a:ext uri="{FF2B5EF4-FFF2-40B4-BE49-F238E27FC236}">
                <a16:creationId xmlns="" xmlns:a16="http://schemas.microsoft.com/office/drawing/2014/main" id="{32735E65-9240-03C2-F27B-6C99C42F402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572000" y="2706036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7" name="Google Shape;307;p35">
            <a:extLst>
              <a:ext uri="{FF2B5EF4-FFF2-40B4-BE49-F238E27FC236}">
                <a16:creationId xmlns="" xmlns:a16="http://schemas.microsoft.com/office/drawing/2014/main" id="{248C041E-E9B7-372B-676F-B993CE307467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3796398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8" name="Google Shape;308;p35">
            <a:extLst>
              <a:ext uri="{FF2B5EF4-FFF2-40B4-BE49-F238E27FC236}">
                <a16:creationId xmlns="" xmlns:a16="http://schemas.microsoft.com/office/drawing/2014/main" id="{17F20AB4-EAF7-6DFD-AB19-3FFCFBE45CCA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4572000" y="3796398"/>
            <a:ext cx="7347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9" name="Google Shape;309;p35">
            <a:extLst>
              <a:ext uri="{FF2B5EF4-FFF2-40B4-BE49-F238E27FC236}">
                <a16:creationId xmlns="" xmlns:a16="http://schemas.microsoft.com/office/drawing/2014/main" id="{161E4429-C4FA-3EB8-373E-CDA6B52CF4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84900" y="288570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0E1D35"/>
                </a:solidFill>
                <a:effectLst/>
                <a:latin typeface="Raleway ExtraBold" pitchFamily="2" charset="0"/>
                <a:ea typeface="Raleway ExtraBold" pitchFamily="2" charset="0"/>
                <a:cs typeface="Raleway ExtraBold" pitchFamily="2" charset="0"/>
              </a:rPr>
              <a:t>Introduction</a:t>
            </a:r>
            <a:endParaRPr lang="en-IN" dirty="0">
              <a:effectLst/>
            </a:endParaRPr>
          </a:p>
        </p:txBody>
      </p:sp>
      <p:sp>
        <p:nvSpPr>
          <p:cNvPr id="310" name="Google Shape;310;p35">
            <a:extLst>
              <a:ext uri="{FF2B5EF4-FFF2-40B4-BE49-F238E27FC236}">
                <a16:creationId xmlns="" xmlns:a16="http://schemas.microsoft.com/office/drawing/2014/main" id="{C0E7E9A8-DD84-109A-0744-B59AD36E619A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584900" y="1797299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/>
            <a:r>
              <a:rPr lang="en-US" sz="1800" b="0" i="0" dirty="0">
                <a:solidFill>
                  <a:srgbClr val="0E1D35"/>
                </a:solidFill>
                <a:effectLst/>
                <a:latin typeface="Raleway ExtraBold" pitchFamily="2" charset="0"/>
                <a:ea typeface="Raleway ExtraBold" pitchFamily="2" charset="0"/>
                <a:cs typeface="Raleway ExtraBold" pitchFamily="2" charset="0"/>
              </a:rPr>
              <a:t>Objectives</a:t>
            </a:r>
            <a:endParaRPr lang="en-IN" dirty="0">
              <a:effectLst/>
            </a:endParaRPr>
          </a:p>
        </p:txBody>
      </p:sp>
      <p:sp>
        <p:nvSpPr>
          <p:cNvPr id="311" name="Google Shape;311;p35">
            <a:extLst>
              <a:ext uri="{FF2B5EF4-FFF2-40B4-BE49-F238E27FC236}">
                <a16:creationId xmlns="" xmlns:a16="http://schemas.microsoft.com/office/drawing/2014/main" id="{8E3E755A-D3DA-0772-E962-09633D0F9385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1607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Outcomes</a:t>
            </a:r>
            <a:endParaRPr dirty="0"/>
          </a:p>
        </p:txBody>
      </p:sp>
      <p:sp>
        <p:nvSpPr>
          <p:cNvPr id="312" name="Google Shape;312;p35">
            <a:extLst>
              <a:ext uri="{FF2B5EF4-FFF2-40B4-BE49-F238E27FC236}">
                <a16:creationId xmlns="" xmlns:a16="http://schemas.microsoft.com/office/drawing/2014/main" id="{DFB0841B-9B29-F517-7712-DF9DE3985194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5459100" y="1762373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313" name="Google Shape;313;p35">
            <a:extLst>
              <a:ext uri="{FF2B5EF4-FFF2-40B4-BE49-F238E27FC236}">
                <a16:creationId xmlns="" xmlns:a16="http://schemas.microsoft.com/office/drawing/2014/main" id="{1322F8ED-C262-6749-DCD7-28400567C91B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459100" y="2852736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UML Diagrams</a:t>
            </a:r>
            <a:endParaRPr dirty="0"/>
          </a:p>
        </p:txBody>
      </p:sp>
      <p:sp>
        <p:nvSpPr>
          <p:cNvPr id="314" name="Google Shape;314;p35">
            <a:extLst>
              <a:ext uri="{FF2B5EF4-FFF2-40B4-BE49-F238E27FC236}">
                <a16:creationId xmlns="" xmlns:a16="http://schemas.microsoft.com/office/drawing/2014/main" id="{A1762B00-3030-81B2-E4EC-9B08F10FFDE1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459100" y="3943098"/>
            <a:ext cx="2532000" cy="4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42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E206C2DE-0373-BF45-BA2D-F3E2EB2F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298FCAB1-74D8-DD53-32F9-40D29C19FD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32378" y="141354"/>
            <a:ext cx="36876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 APPOINTMENTS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0EC4D040-6177-57C5-D5A6-4ECF782A941A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40" y="737086"/>
            <a:ext cx="8448437" cy="41225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00107" y="1520575"/>
            <a:ext cx="2517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Appointments can be added by Admin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095982" y="1777429"/>
            <a:ext cx="863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7448764" y="3606229"/>
            <a:ext cx="10274" cy="513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42234" y="4119937"/>
            <a:ext cx="2527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perform Actions by Admin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5117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86489" y="84756"/>
            <a:ext cx="310198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BOOK APPOINTMENT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1" y="657456"/>
            <a:ext cx="8568647" cy="4284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6866" y="1597967"/>
            <a:ext cx="1505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here to Book Appointment</a:t>
            </a:r>
            <a:endParaRPr lang="en-IN" sz="12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910993" y="1828800"/>
            <a:ext cx="359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133672" y="4869951"/>
            <a:ext cx="462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6010" y="4620280"/>
            <a:ext cx="2116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confirm appointment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299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0458" y="92467"/>
            <a:ext cx="291705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APPOINTMENT HISTORY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1" y="665167"/>
            <a:ext cx="8527550" cy="43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02249" y="192400"/>
            <a:ext cx="28143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APPOINTMENTS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2" y="627043"/>
            <a:ext cx="8969339" cy="44278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16537" y="3169958"/>
            <a:ext cx="27288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Click here to Fetch appointments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154221" y="3328827"/>
            <a:ext cx="1062316" cy="1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163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9ECA7BBD-770F-BC57-85B1-3106F2708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E674C44F-4E25-02E7-C674-E7555F2203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3342" y="91343"/>
            <a:ext cx="3564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                      ADD </a:t>
            </a:r>
            <a:r>
              <a:rPr lang="en-US" sz="1600" dirty="0"/>
              <a:t>AVAILABILITY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DCFE39D3-008B-E538-3FBB-F98EC510E3D3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39" y="664043"/>
            <a:ext cx="7849860" cy="43485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flipH="1">
            <a:off x="2301411" y="1869896"/>
            <a:ext cx="1335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manage the availability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085654" y="2024009"/>
            <a:ext cx="215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311740" y="3770616"/>
            <a:ext cx="10273" cy="410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1034" y="4181582"/>
            <a:ext cx="2804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set your availability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6497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973" y="93667"/>
            <a:ext cx="237252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DOCTOR PROFILE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8" y="666368"/>
            <a:ext cx="8650840" cy="42241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1959" y="1458931"/>
            <a:ext cx="1335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view the Doctor Profile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93186" y="1633592"/>
            <a:ext cx="3287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126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91974" y="149082"/>
            <a:ext cx="270129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PATIENT PROFILE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5" y="509759"/>
            <a:ext cx="8825501" cy="45001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2235" y="1407560"/>
            <a:ext cx="1715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view the Patient profile</a:t>
            </a:r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024011" y="1530849"/>
            <a:ext cx="308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668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>
          <a:extLst>
            <a:ext uri="{FF2B5EF4-FFF2-40B4-BE49-F238E27FC236}">
              <a16:creationId xmlns="" xmlns:a16="http://schemas.microsoft.com/office/drawing/2014/main" id="{7F326718-0E07-4C4A-659D-68DC0DE65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7">
            <a:extLst>
              <a:ext uri="{FF2B5EF4-FFF2-40B4-BE49-F238E27FC236}">
                <a16:creationId xmlns="" xmlns:a16="http://schemas.microsoft.com/office/drawing/2014/main" id="{7BB281AB-543F-7F97-6330-7701EC442D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5120" y="149083"/>
            <a:ext cx="26910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/>
              <a:t>           DOCTOR LIST</a:t>
            </a:r>
            <a:endParaRPr sz="1600" dirty="0"/>
          </a:p>
        </p:txBody>
      </p:sp>
      <p:sp>
        <p:nvSpPr>
          <p:cNvPr id="522" name="Google Shape;522;p47">
            <a:extLst>
              <a:ext uri="{FF2B5EF4-FFF2-40B4-BE49-F238E27FC236}">
                <a16:creationId xmlns="" xmlns:a16="http://schemas.microsoft.com/office/drawing/2014/main" id="{A5F64921-D47B-CF40-05B7-0F273A78DFF7}"/>
              </a:ext>
            </a:extLst>
          </p:cNvPr>
          <p:cNvSpPr/>
          <p:nvPr/>
        </p:nvSpPr>
        <p:spPr>
          <a:xfrm rot="10800000" flipH="1">
            <a:off x="713475" y="4286400"/>
            <a:ext cx="713100" cy="85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2" y="572571"/>
            <a:ext cx="8733034" cy="44206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3330" y="2118847"/>
            <a:ext cx="1335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here to view the Doctor List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952090" y="2270589"/>
            <a:ext cx="421240" cy="1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236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827" y="179905"/>
            <a:ext cx="2167038" cy="572700"/>
          </a:xfrm>
        </p:spPr>
        <p:txBody>
          <a:bodyPr/>
          <a:lstStyle/>
          <a:p>
            <a:r>
              <a:rPr lang="en-US" sz="1600" dirty="0" smtClean="0"/>
              <a:t>VALIDATIONS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2" y="595901"/>
            <a:ext cx="8691936" cy="442816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092521" y="2414427"/>
            <a:ext cx="3904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4125" y="2183594"/>
            <a:ext cx="2301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User name is mandatory else we’ll encounter an error.</a:t>
            </a:r>
            <a:endParaRPr lang="en-IN" sz="1200" dirty="0"/>
          </a:p>
        </p:txBody>
      </p:sp>
    </p:spTree>
    <p:extLst>
      <p:ext uri="{BB962C8B-B14F-4D97-AF65-F5344CB8AC3E}">
        <p14:creationId xmlns:p14="http://schemas.microsoft.com/office/powerpoint/2010/main" val="2840079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827" y="179905"/>
            <a:ext cx="2167038" cy="572700"/>
          </a:xfrm>
        </p:spPr>
        <p:txBody>
          <a:bodyPr/>
          <a:lstStyle/>
          <a:p>
            <a:r>
              <a:rPr lang="en-US" sz="1600" dirty="0" smtClean="0"/>
              <a:t>VALIDATIONS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3" y="611185"/>
            <a:ext cx="8722760" cy="44348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2755" y="2493440"/>
            <a:ext cx="2239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Email and other credentials are required while login.</a:t>
            </a:r>
            <a:endParaRPr lang="en-IN" sz="12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907588" y="2713999"/>
            <a:ext cx="513708" cy="1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74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="" xmlns:a16="http://schemas.microsoft.com/office/drawing/2014/main" id="{099A129D-CCBE-18CA-A6B8-50D2C8247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="" xmlns:a16="http://schemas.microsoft.com/office/drawing/2014/main" id="{D3DA2DE7-2B82-6A33-1FA9-ABE630FED3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lang="en-IN" dirty="0"/>
          </a:p>
        </p:txBody>
      </p:sp>
      <p:sp>
        <p:nvSpPr>
          <p:cNvPr id="327" name="Google Shape;327;p37">
            <a:extLst>
              <a:ext uri="{FF2B5EF4-FFF2-40B4-BE49-F238E27FC236}">
                <a16:creationId xmlns="" xmlns:a16="http://schemas.microsoft.com/office/drawing/2014/main" id="{8208E315-6120-5F75-3CA7-00725B266D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="" xmlns:a16="http://schemas.microsoft.com/office/drawing/2014/main" id="{4900A943-EB46-E606-57C7-DD42A2F403D8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4" descr="Hospital Management Vectors &amp; Illustrations for Free Download | Freepik">
            <a:extLst>
              <a:ext uri="{FF2B5EF4-FFF2-40B4-BE49-F238E27FC236}">
                <a16:creationId xmlns="" xmlns:a16="http://schemas.microsoft.com/office/drawing/2014/main" id="{9CD566AC-F600-2259-0E6C-2F978546C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827" y="179905"/>
            <a:ext cx="2167038" cy="572700"/>
          </a:xfrm>
        </p:spPr>
        <p:txBody>
          <a:bodyPr/>
          <a:lstStyle/>
          <a:p>
            <a:r>
              <a:rPr lang="en-US" sz="1600" dirty="0" smtClean="0"/>
              <a:t>VALIDATIONS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0" y="575802"/>
            <a:ext cx="8887145" cy="442341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76390" y="3200736"/>
            <a:ext cx="2054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Minimum number of characters are required.</a:t>
            </a:r>
            <a:endParaRPr lang="en-IN" sz="1200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000054" y="3421294"/>
            <a:ext cx="462337" cy="1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798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8827" y="179905"/>
            <a:ext cx="2167038" cy="572700"/>
          </a:xfrm>
        </p:spPr>
        <p:txBody>
          <a:bodyPr/>
          <a:lstStyle/>
          <a:p>
            <a:r>
              <a:rPr lang="en-US" sz="1600" dirty="0" smtClean="0"/>
              <a:t>VALIDATIONS</a:t>
            </a:r>
            <a:endParaRPr lang="en-IN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8" y="604923"/>
            <a:ext cx="8856324" cy="44062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515" y="3760342"/>
            <a:ext cx="3000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password characters must match else we’ll encounter an error.</a:t>
            </a:r>
            <a:endParaRPr lang="en-IN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071973" y="3898662"/>
            <a:ext cx="359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8871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2"/>
          <p:cNvSpPr txBox="1">
            <a:spLocks noGrp="1"/>
          </p:cNvSpPr>
          <p:nvPr>
            <p:ph type="title"/>
          </p:nvPr>
        </p:nvSpPr>
        <p:spPr>
          <a:xfrm>
            <a:off x="2728663" y="1206255"/>
            <a:ext cx="6133420" cy="27227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603" name="Google Shape;603;p52"/>
          <p:cNvSpPr/>
          <p:nvPr/>
        </p:nvSpPr>
        <p:spPr>
          <a:xfrm>
            <a:off x="2003713" y="689149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4" name="Google Shape;604;p52"/>
          <p:cNvGrpSpPr/>
          <p:nvPr/>
        </p:nvGrpSpPr>
        <p:grpSpPr>
          <a:xfrm>
            <a:off x="0" y="0"/>
            <a:ext cx="1675200" cy="5139225"/>
            <a:chOff x="7468800" y="0"/>
            <a:chExt cx="1675200" cy="5139225"/>
          </a:xfrm>
        </p:grpSpPr>
        <p:sp>
          <p:nvSpPr>
            <p:cNvPr id="605" name="Google Shape;605;p52"/>
            <p:cNvSpPr/>
            <p:nvPr/>
          </p:nvSpPr>
          <p:spPr>
            <a:xfrm>
              <a:off x="7468800" y="3464996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52"/>
            <p:cNvSpPr/>
            <p:nvPr/>
          </p:nvSpPr>
          <p:spPr>
            <a:xfrm>
              <a:off x="7468800" y="4282125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Google Shape;607;p52"/>
            <p:cNvSpPr/>
            <p:nvPr/>
          </p:nvSpPr>
          <p:spPr>
            <a:xfrm>
              <a:off x="7468800" y="2487375"/>
              <a:ext cx="1675200" cy="160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8" name="Google Shape;608;p52"/>
            <p:cNvSpPr/>
            <p:nvPr/>
          </p:nvSpPr>
          <p:spPr>
            <a:xfrm>
              <a:off x="7468800" y="2647875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9" name="Google Shape;609;p52"/>
            <p:cNvSpPr/>
            <p:nvPr/>
          </p:nvSpPr>
          <p:spPr>
            <a:xfrm rot="10800000" flipH="1">
              <a:off x="7468800" y="857329"/>
              <a:ext cx="1675200" cy="816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0" name="Google Shape;610;p52"/>
            <p:cNvSpPr/>
            <p:nvPr/>
          </p:nvSpPr>
          <p:spPr>
            <a:xfrm rot="10800000" flipH="1">
              <a:off x="7468800" y="0"/>
              <a:ext cx="1675200" cy="85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1" name="Google Shape;611;p52"/>
            <p:cNvSpPr/>
            <p:nvPr/>
          </p:nvSpPr>
          <p:spPr>
            <a:xfrm rot="10800000" flipH="1">
              <a:off x="7468800" y="1674450"/>
              <a:ext cx="1675200" cy="816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66E291CA-660D-9233-5FE3-55399D5099F6}"/>
              </a:ext>
            </a:extLst>
          </p:cNvPr>
          <p:cNvSpPr/>
          <p:nvPr/>
        </p:nvSpPr>
        <p:spPr>
          <a:xfrm>
            <a:off x="4185424" y="3182730"/>
            <a:ext cx="4129520" cy="1303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8194" name="Picture 2" descr="Hospital Management Vectors ...">
            <a:extLst>
              <a:ext uri="{FF2B5EF4-FFF2-40B4-BE49-F238E27FC236}">
                <a16:creationId xmlns="" xmlns:a16="http://schemas.microsoft.com/office/drawing/2014/main" id="{4DE18A98-7A1A-AF24-3326-EAC900E80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47" y="2335330"/>
            <a:ext cx="3427353" cy="27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/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Optimize Healthcare Operations</a:t>
            </a:r>
            <a:endParaRPr dirty="0"/>
          </a:p>
        </p:txBody>
      </p:sp>
      <p:sp>
        <p:nvSpPr>
          <p:cNvPr id="335" name="Google Shape;335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OBJECTIVES</a:t>
            </a:r>
            <a:endParaRPr dirty="0"/>
          </a:p>
        </p:txBody>
      </p:sp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Reduce waiting times through effective appointment management.</a:t>
            </a:r>
            <a:br>
              <a:rPr lang="en-US" sz="1400" dirty="0"/>
            </a:br>
            <a:endParaRPr lang="en-US" sz="14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Enable seamless communication between patients and healthcare providers.</a:t>
            </a:r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Simplify the process of booking outpatient appointments for patients.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dirty="0"/>
              <a:t>Provide an intuitive interface for doctors to manage schedules efficiently</a:t>
            </a:r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Enhance User Experience</a:t>
            </a:r>
            <a:endParaRPr dirty="0"/>
          </a:p>
        </p:txBody>
      </p:sp>
      <p:sp>
        <p:nvSpPr>
          <p:cNvPr id="339" name="Google Shape;339;p38"/>
          <p:cNvSpPr/>
          <p:nvPr/>
        </p:nvSpPr>
        <p:spPr>
          <a:xfrm>
            <a:off x="713225" y="1664364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713225" y="3098978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41" name="Google Shape;341;p38"/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42" name="Google Shape;342;p38"/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8"/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47" name="Google Shape;347;p38"/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/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/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4152122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327" name="Google Shape;327;p37"/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329" name="Google Shape;329;p37"/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172" name="Picture 4" descr="Hospital Management Vectors &amp; Illustrations for Free Download | Freepik">
            <a:extLst>
              <a:ext uri="{FF2B5EF4-FFF2-40B4-BE49-F238E27FC236}">
                <a16:creationId xmlns="" xmlns:a16="http://schemas.microsoft.com/office/drawing/2014/main" id="{A5123389-C194-E980-9BF9-B8DE66E0B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="" xmlns:a16="http://schemas.microsoft.com/office/drawing/2014/main" id="{EDE9AD57-292B-8B61-A61E-817FB8AF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8">
            <a:extLst>
              <a:ext uri="{FF2B5EF4-FFF2-40B4-BE49-F238E27FC236}">
                <a16:creationId xmlns="" xmlns:a16="http://schemas.microsoft.com/office/drawing/2014/main" id="{132C4C00-4A3B-C3AE-5BDC-58C0DE924D31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628225" y="3022850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Solution</a:t>
            </a:r>
            <a:endParaRPr dirty="0"/>
          </a:p>
        </p:txBody>
      </p:sp>
      <p:sp>
        <p:nvSpPr>
          <p:cNvPr id="335" name="Google Shape;335;p38">
            <a:extLst>
              <a:ext uri="{FF2B5EF4-FFF2-40B4-BE49-F238E27FC236}">
                <a16:creationId xmlns="" xmlns:a16="http://schemas.microsoft.com/office/drawing/2014/main" id="{543F4C0E-446C-A651-20CB-A963043C5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336" name="Google Shape;336;p38">
            <a:extLst>
              <a:ext uri="{FF2B5EF4-FFF2-40B4-BE49-F238E27FC236}">
                <a16:creationId xmlns="" xmlns:a16="http://schemas.microsoft.com/office/drawing/2014/main" id="{7A564943-0A07-E54D-6F7C-90534781720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28225" y="3279925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The proposed web application bridges this gap by providing an intuitive platform for patients to book appointments seamlessly while enabling doctors to manage their schedules effectively.</a:t>
            </a:r>
            <a:endParaRPr sz="1400" dirty="0"/>
          </a:p>
        </p:txBody>
      </p:sp>
      <p:sp>
        <p:nvSpPr>
          <p:cNvPr id="337" name="Google Shape;337;p38">
            <a:extLst>
              <a:ext uri="{FF2B5EF4-FFF2-40B4-BE49-F238E27FC236}">
                <a16:creationId xmlns="" xmlns:a16="http://schemas.microsoft.com/office/drawing/2014/main" id="{59B056FA-E66B-FBE1-F8AC-E95355B50E4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628225" y="1845299"/>
            <a:ext cx="6267600" cy="7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Traditional appointment booking systems are often inefficient, time-consuming, and lack convenience for both patients and healthcare providers.</a:t>
            </a:r>
            <a:endParaRPr sz="1400" dirty="0"/>
          </a:p>
        </p:txBody>
      </p:sp>
      <p:sp>
        <p:nvSpPr>
          <p:cNvPr id="338" name="Google Shape;338;p38">
            <a:extLst>
              <a:ext uri="{FF2B5EF4-FFF2-40B4-BE49-F238E27FC236}">
                <a16:creationId xmlns="" xmlns:a16="http://schemas.microsoft.com/office/drawing/2014/main" id="{C2B5F849-FE4A-BBB0-D5D0-A83FB579D78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628225" y="1588175"/>
            <a:ext cx="6267600" cy="3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Problem Statement</a:t>
            </a:r>
            <a:endParaRPr dirty="0"/>
          </a:p>
        </p:txBody>
      </p:sp>
      <p:sp>
        <p:nvSpPr>
          <p:cNvPr id="339" name="Google Shape;339;p38">
            <a:extLst>
              <a:ext uri="{FF2B5EF4-FFF2-40B4-BE49-F238E27FC236}">
                <a16:creationId xmlns="" xmlns:a16="http://schemas.microsoft.com/office/drawing/2014/main" id="{213C7E3A-BE59-986C-5E29-A97BE9D8FFA6}"/>
              </a:ext>
            </a:extLst>
          </p:cNvPr>
          <p:cNvSpPr/>
          <p:nvPr/>
        </p:nvSpPr>
        <p:spPr>
          <a:xfrm>
            <a:off x="713225" y="1664364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340" name="Google Shape;340;p38">
            <a:extLst>
              <a:ext uri="{FF2B5EF4-FFF2-40B4-BE49-F238E27FC236}">
                <a16:creationId xmlns="" xmlns:a16="http://schemas.microsoft.com/office/drawing/2014/main" id="{B55BCAAD-3AA9-37CD-1501-FC9EB04A3B2A}"/>
              </a:ext>
            </a:extLst>
          </p:cNvPr>
          <p:cNvSpPr/>
          <p:nvPr/>
        </p:nvSpPr>
        <p:spPr>
          <a:xfrm>
            <a:off x="713225" y="3098978"/>
            <a:ext cx="686400" cy="7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grpSp>
        <p:nvGrpSpPr>
          <p:cNvPr id="341" name="Google Shape;341;p38">
            <a:extLst>
              <a:ext uri="{FF2B5EF4-FFF2-40B4-BE49-F238E27FC236}">
                <a16:creationId xmlns="" xmlns:a16="http://schemas.microsoft.com/office/drawing/2014/main" id="{D31A90C2-F499-9B94-ECC5-EB19F9D4760D}"/>
              </a:ext>
            </a:extLst>
          </p:cNvPr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42" name="Google Shape;342;p38">
              <a:extLst>
                <a:ext uri="{FF2B5EF4-FFF2-40B4-BE49-F238E27FC236}">
                  <a16:creationId xmlns="" xmlns:a16="http://schemas.microsoft.com/office/drawing/2014/main" id="{C70FC814-E1D2-5C95-53B1-B470BEFFCC15}"/>
                </a:ext>
              </a:extLst>
            </p:cNvPr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>
              <a:extLst>
                <a:ext uri="{FF2B5EF4-FFF2-40B4-BE49-F238E27FC236}">
                  <a16:creationId xmlns="" xmlns:a16="http://schemas.microsoft.com/office/drawing/2014/main" id="{02A65EBA-2995-C2F6-DB1C-0D6ED3C31674}"/>
                </a:ext>
              </a:extLst>
            </p:cNvPr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>
              <a:extLst>
                <a:ext uri="{FF2B5EF4-FFF2-40B4-BE49-F238E27FC236}">
                  <a16:creationId xmlns="" xmlns:a16="http://schemas.microsoft.com/office/drawing/2014/main" id="{1F018803-510A-15AE-78B2-52A6C6FC0A22}"/>
                </a:ext>
              </a:extLst>
            </p:cNvPr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>
              <a:extLst>
                <a:ext uri="{FF2B5EF4-FFF2-40B4-BE49-F238E27FC236}">
                  <a16:creationId xmlns="" xmlns:a16="http://schemas.microsoft.com/office/drawing/2014/main" id="{0D147C25-C285-9CBA-7032-9195FEF37933}"/>
                </a:ext>
              </a:extLst>
            </p:cNvPr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8">
            <a:extLst>
              <a:ext uri="{FF2B5EF4-FFF2-40B4-BE49-F238E27FC236}">
                <a16:creationId xmlns="" xmlns:a16="http://schemas.microsoft.com/office/drawing/2014/main" id="{64D18B18-4022-4785-7CEB-9CFC61EB44A8}"/>
              </a:ext>
            </a:extLst>
          </p:cNvPr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47" name="Google Shape;347;p38">
              <a:extLst>
                <a:ext uri="{FF2B5EF4-FFF2-40B4-BE49-F238E27FC236}">
                  <a16:creationId xmlns="" xmlns:a16="http://schemas.microsoft.com/office/drawing/2014/main" id="{CB662266-1B6C-7418-77D8-A0BB74608531}"/>
                </a:ext>
              </a:extLst>
            </p:cNvPr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>
              <a:extLst>
                <a:ext uri="{FF2B5EF4-FFF2-40B4-BE49-F238E27FC236}">
                  <a16:creationId xmlns="" xmlns:a16="http://schemas.microsoft.com/office/drawing/2014/main" id="{45AB0533-3A63-C8A4-2FF0-4813A85F544B}"/>
                </a:ext>
              </a:extLst>
            </p:cNvPr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>
              <a:extLst>
                <a:ext uri="{FF2B5EF4-FFF2-40B4-BE49-F238E27FC236}">
                  <a16:creationId xmlns="" xmlns:a16="http://schemas.microsoft.com/office/drawing/2014/main" id="{DA6AE649-77DB-30C9-D7D9-2D87C1E11ECB}"/>
                </a:ext>
              </a:extLst>
            </p:cNvPr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>
              <a:extLst>
                <a:ext uri="{FF2B5EF4-FFF2-40B4-BE49-F238E27FC236}">
                  <a16:creationId xmlns="" xmlns:a16="http://schemas.microsoft.com/office/drawing/2014/main" id="{4EE62A3F-6A97-2A6E-0D3A-B79B7175D1C7}"/>
                </a:ext>
              </a:extLst>
            </p:cNvPr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>
              <a:extLst>
                <a:ext uri="{FF2B5EF4-FFF2-40B4-BE49-F238E27FC236}">
                  <a16:creationId xmlns="" xmlns:a16="http://schemas.microsoft.com/office/drawing/2014/main" id="{5E9CC7FB-DC19-6E22-CCF3-E9B2073D8D08}"/>
                </a:ext>
              </a:extLst>
            </p:cNvPr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>
              <a:extLst>
                <a:ext uri="{FF2B5EF4-FFF2-40B4-BE49-F238E27FC236}">
                  <a16:creationId xmlns="" xmlns:a16="http://schemas.microsoft.com/office/drawing/2014/main" id="{0E728360-CA6F-CD0F-C3B2-F2BBBC315A35}"/>
                </a:ext>
              </a:extLst>
            </p:cNvPr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888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="" xmlns:a16="http://schemas.microsoft.com/office/drawing/2014/main" id="{B82D141D-E432-B0FB-A0C7-F04D45918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>
            <a:extLst>
              <a:ext uri="{FF2B5EF4-FFF2-40B4-BE49-F238E27FC236}">
                <a16:creationId xmlns="" xmlns:a16="http://schemas.microsoft.com/office/drawing/2014/main" id="{F9DFA81F-A717-E91F-D732-7328EEB7D8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58063" y="2350044"/>
            <a:ext cx="3572700" cy="13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OUTCOMES</a:t>
            </a:r>
          </a:p>
        </p:txBody>
      </p:sp>
      <p:sp>
        <p:nvSpPr>
          <p:cNvPr id="327" name="Google Shape;327;p37">
            <a:extLst>
              <a:ext uri="{FF2B5EF4-FFF2-40B4-BE49-F238E27FC236}">
                <a16:creationId xmlns="" xmlns:a16="http://schemas.microsoft.com/office/drawing/2014/main" id="{B8220FB2-C255-DB4F-BAC2-3323919305F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63434" y="924863"/>
            <a:ext cx="954000" cy="9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329" name="Google Shape;329;p37">
            <a:extLst>
              <a:ext uri="{FF2B5EF4-FFF2-40B4-BE49-F238E27FC236}">
                <a16:creationId xmlns="" xmlns:a16="http://schemas.microsoft.com/office/drawing/2014/main" id="{2C7085A8-9455-46C5-5ACA-5497B7889869}"/>
              </a:ext>
            </a:extLst>
          </p:cNvPr>
          <p:cNvSpPr/>
          <p:nvPr/>
        </p:nvSpPr>
        <p:spPr>
          <a:xfrm>
            <a:off x="4963433" y="4179925"/>
            <a:ext cx="1449900" cy="160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Picture 4" descr="Hospital Management Vectors &amp; Illustrations for Free Download | Freepik">
            <a:extLst>
              <a:ext uri="{FF2B5EF4-FFF2-40B4-BE49-F238E27FC236}">
                <a16:creationId xmlns="" xmlns:a16="http://schemas.microsoft.com/office/drawing/2014/main" id="{35EF23D9-2BBF-C348-DF1C-1B866BCC0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t="-191" r="24317" b="191"/>
          <a:stretch/>
        </p:blipFill>
        <p:spPr bwMode="auto">
          <a:xfrm>
            <a:off x="930905" y="574000"/>
            <a:ext cx="3641095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50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>
          <a:extLst>
            <a:ext uri="{FF2B5EF4-FFF2-40B4-BE49-F238E27FC236}">
              <a16:creationId xmlns="" xmlns:a16="http://schemas.microsoft.com/office/drawing/2014/main" id="{4BCC4EB1-CF37-850D-23D3-9A27F185B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>
            <a:extLst>
              <a:ext uri="{FF2B5EF4-FFF2-40B4-BE49-F238E27FC236}">
                <a16:creationId xmlns="" xmlns:a16="http://schemas.microsoft.com/office/drawing/2014/main" id="{75614EB8-D931-B29E-54CC-DCF9E0876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2350" y="477855"/>
            <a:ext cx="27937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Outcomes</a:t>
            </a:r>
            <a:endParaRPr dirty="0"/>
          </a:p>
        </p:txBody>
      </p:sp>
      <p:sp>
        <p:nvSpPr>
          <p:cNvPr id="337" name="Google Shape;337;p38">
            <a:extLst>
              <a:ext uri="{FF2B5EF4-FFF2-40B4-BE49-F238E27FC236}">
                <a16:creationId xmlns="" xmlns:a16="http://schemas.microsoft.com/office/drawing/2014/main" id="{395140DD-1192-D24A-8B89-FC188973540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34145" y="1175014"/>
            <a:ext cx="3870147" cy="3035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Enhanced efficiency in booking outpatient appointments, reducing manual processes and waiting times.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Improved user experience through a streamlined and intuitive interface for patients and doctors.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Effective management of doctors' schedules, enabling better resource allocation.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dirty="0"/>
              <a:t>Strengthened communication between patients and healthcare providers through real-time updates and notifications.</a:t>
            </a:r>
          </a:p>
        </p:txBody>
      </p:sp>
      <p:grpSp>
        <p:nvGrpSpPr>
          <p:cNvPr id="341" name="Google Shape;341;p38">
            <a:extLst>
              <a:ext uri="{FF2B5EF4-FFF2-40B4-BE49-F238E27FC236}">
                <a16:creationId xmlns="" xmlns:a16="http://schemas.microsoft.com/office/drawing/2014/main" id="{27F1C33D-FFF5-C870-886C-5E970610D1EE}"/>
              </a:ext>
            </a:extLst>
          </p:cNvPr>
          <p:cNvGrpSpPr/>
          <p:nvPr/>
        </p:nvGrpSpPr>
        <p:grpSpPr>
          <a:xfrm>
            <a:off x="866908" y="3260910"/>
            <a:ext cx="379035" cy="379035"/>
            <a:chOff x="3984786" y="3963895"/>
            <a:chExt cx="379035" cy="379035"/>
          </a:xfrm>
        </p:grpSpPr>
        <p:sp>
          <p:nvSpPr>
            <p:cNvPr id="342" name="Google Shape;342;p38">
              <a:extLst>
                <a:ext uri="{FF2B5EF4-FFF2-40B4-BE49-F238E27FC236}">
                  <a16:creationId xmlns="" xmlns:a16="http://schemas.microsoft.com/office/drawing/2014/main" id="{6F09CE84-6A3F-9440-14E0-1B417DE94360}"/>
                </a:ext>
              </a:extLst>
            </p:cNvPr>
            <p:cNvSpPr/>
            <p:nvPr/>
          </p:nvSpPr>
          <p:spPr>
            <a:xfrm>
              <a:off x="4140864" y="3963895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6" y="1"/>
                  </a:moveTo>
                  <a:cubicBezTo>
                    <a:pt x="540" y="1"/>
                    <a:pt x="1" y="541"/>
                    <a:pt x="1" y="1207"/>
                  </a:cubicBezTo>
                  <a:cubicBezTo>
                    <a:pt x="1" y="1874"/>
                    <a:pt x="540" y="2413"/>
                    <a:pt x="1206" y="2413"/>
                  </a:cubicBezTo>
                  <a:cubicBezTo>
                    <a:pt x="1872" y="2413"/>
                    <a:pt x="2413" y="1874"/>
                    <a:pt x="2413" y="1207"/>
                  </a:cubicBezTo>
                  <a:cubicBezTo>
                    <a:pt x="2413" y="541"/>
                    <a:pt x="1872" y="1"/>
                    <a:pt x="1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8">
              <a:extLst>
                <a:ext uri="{FF2B5EF4-FFF2-40B4-BE49-F238E27FC236}">
                  <a16:creationId xmlns="" xmlns:a16="http://schemas.microsoft.com/office/drawing/2014/main" id="{E22E4778-5D95-D66F-2A3F-1C4EBB21A6EC}"/>
                </a:ext>
              </a:extLst>
            </p:cNvPr>
            <p:cNvSpPr/>
            <p:nvPr/>
          </p:nvSpPr>
          <p:spPr>
            <a:xfrm>
              <a:off x="4029400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8">
              <a:extLst>
                <a:ext uri="{FF2B5EF4-FFF2-40B4-BE49-F238E27FC236}">
                  <a16:creationId xmlns="" xmlns:a16="http://schemas.microsoft.com/office/drawing/2014/main" id="{68DAA486-083B-9A3D-56F7-A043E553CCE7}"/>
                </a:ext>
              </a:extLst>
            </p:cNvPr>
            <p:cNvSpPr/>
            <p:nvPr/>
          </p:nvSpPr>
          <p:spPr>
            <a:xfrm>
              <a:off x="3984786" y="4030829"/>
              <a:ext cx="379035" cy="312101"/>
            </a:xfrm>
            <a:custGeom>
              <a:avLst/>
              <a:gdLst/>
              <a:ahLst/>
              <a:cxnLst/>
              <a:rect l="l" t="t" r="r" b="b"/>
              <a:pathLst>
                <a:path w="13670" h="11256" extrusionOk="0">
                  <a:moveTo>
                    <a:pt x="6848" y="1"/>
                  </a:moveTo>
                  <a:cubicBezTo>
                    <a:pt x="5295" y="1"/>
                    <a:pt x="4031" y="1263"/>
                    <a:pt x="4031" y="2815"/>
                  </a:cubicBezTo>
                  <a:lnTo>
                    <a:pt x="4031" y="4021"/>
                  </a:lnTo>
                  <a:lnTo>
                    <a:pt x="6435" y="4021"/>
                  </a:lnTo>
                  <a:lnTo>
                    <a:pt x="6435" y="7043"/>
                  </a:lnTo>
                  <a:lnTo>
                    <a:pt x="4956" y="8225"/>
                  </a:lnTo>
                  <a:cubicBezTo>
                    <a:pt x="4439" y="7620"/>
                    <a:pt x="3671" y="7236"/>
                    <a:pt x="2815" y="7236"/>
                  </a:cubicBezTo>
                  <a:cubicBezTo>
                    <a:pt x="2769" y="7236"/>
                    <a:pt x="2723" y="7237"/>
                    <a:pt x="2677" y="7239"/>
                  </a:cubicBezTo>
                  <a:cubicBezTo>
                    <a:pt x="1205" y="7311"/>
                    <a:pt x="1" y="8605"/>
                    <a:pt x="1" y="10081"/>
                  </a:cubicBezTo>
                  <a:lnTo>
                    <a:pt x="1" y="11255"/>
                  </a:lnTo>
                  <a:lnTo>
                    <a:pt x="5634" y="11255"/>
                  </a:lnTo>
                  <a:lnTo>
                    <a:pt x="5634" y="10050"/>
                  </a:lnTo>
                  <a:cubicBezTo>
                    <a:pt x="5634" y="9644"/>
                    <a:pt x="5548" y="9258"/>
                    <a:pt x="5393" y="8909"/>
                  </a:cubicBezTo>
                  <a:lnTo>
                    <a:pt x="6835" y="7750"/>
                  </a:lnTo>
                  <a:lnTo>
                    <a:pt x="8277" y="8909"/>
                  </a:lnTo>
                  <a:cubicBezTo>
                    <a:pt x="8122" y="9258"/>
                    <a:pt x="8036" y="9644"/>
                    <a:pt x="8036" y="10050"/>
                  </a:cubicBezTo>
                  <a:lnTo>
                    <a:pt x="8036" y="11255"/>
                  </a:lnTo>
                  <a:lnTo>
                    <a:pt x="13669" y="11255"/>
                  </a:lnTo>
                  <a:lnTo>
                    <a:pt x="13669" y="10050"/>
                  </a:lnTo>
                  <a:cubicBezTo>
                    <a:pt x="13669" y="8498"/>
                    <a:pt x="12407" y="7236"/>
                    <a:pt x="10855" y="7236"/>
                  </a:cubicBezTo>
                  <a:cubicBezTo>
                    <a:pt x="9999" y="7236"/>
                    <a:pt x="9231" y="7620"/>
                    <a:pt x="8714" y="8225"/>
                  </a:cubicBezTo>
                  <a:lnTo>
                    <a:pt x="7235" y="7043"/>
                  </a:lnTo>
                  <a:lnTo>
                    <a:pt x="7235" y="4021"/>
                  </a:lnTo>
                  <a:lnTo>
                    <a:pt x="9665" y="4021"/>
                  </a:lnTo>
                  <a:lnTo>
                    <a:pt x="9665" y="2843"/>
                  </a:lnTo>
                  <a:cubicBezTo>
                    <a:pt x="9665" y="1366"/>
                    <a:pt x="8537" y="118"/>
                    <a:pt x="7063" y="9"/>
                  </a:cubicBezTo>
                  <a:cubicBezTo>
                    <a:pt x="6991" y="4"/>
                    <a:pt x="6919" y="1"/>
                    <a:pt x="68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8">
              <a:extLst>
                <a:ext uri="{FF2B5EF4-FFF2-40B4-BE49-F238E27FC236}">
                  <a16:creationId xmlns="" xmlns:a16="http://schemas.microsoft.com/office/drawing/2014/main" id="{96EC25CC-A0A4-A5E2-B65C-3CBFF28B5B20}"/>
                </a:ext>
              </a:extLst>
            </p:cNvPr>
            <p:cNvSpPr/>
            <p:nvPr/>
          </p:nvSpPr>
          <p:spPr>
            <a:xfrm>
              <a:off x="4252357" y="4164531"/>
              <a:ext cx="66906" cy="66906"/>
            </a:xfrm>
            <a:custGeom>
              <a:avLst/>
              <a:gdLst/>
              <a:ahLst/>
              <a:cxnLst/>
              <a:rect l="l" t="t" r="r" b="b"/>
              <a:pathLst>
                <a:path w="2413" h="2413" extrusionOk="0">
                  <a:moveTo>
                    <a:pt x="1205" y="1"/>
                  </a:moveTo>
                  <a:cubicBezTo>
                    <a:pt x="539" y="1"/>
                    <a:pt x="0" y="541"/>
                    <a:pt x="0" y="1207"/>
                  </a:cubicBezTo>
                  <a:cubicBezTo>
                    <a:pt x="0" y="1874"/>
                    <a:pt x="539" y="2413"/>
                    <a:pt x="1205" y="2413"/>
                  </a:cubicBezTo>
                  <a:cubicBezTo>
                    <a:pt x="1872" y="2413"/>
                    <a:pt x="2412" y="1874"/>
                    <a:pt x="2412" y="1207"/>
                  </a:cubicBezTo>
                  <a:cubicBezTo>
                    <a:pt x="2412" y="541"/>
                    <a:pt x="1872" y="1"/>
                    <a:pt x="12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" name="Google Shape;346;p38">
            <a:extLst>
              <a:ext uri="{FF2B5EF4-FFF2-40B4-BE49-F238E27FC236}">
                <a16:creationId xmlns="" xmlns:a16="http://schemas.microsoft.com/office/drawing/2014/main" id="{CA3DC893-BBB9-7A32-8107-48558BA6787F}"/>
              </a:ext>
            </a:extLst>
          </p:cNvPr>
          <p:cNvGrpSpPr/>
          <p:nvPr/>
        </p:nvGrpSpPr>
        <p:grpSpPr>
          <a:xfrm>
            <a:off x="878012" y="1826310"/>
            <a:ext cx="356825" cy="379007"/>
            <a:chOff x="4790492" y="3367504"/>
            <a:chExt cx="356825" cy="379007"/>
          </a:xfrm>
        </p:grpSpPr>
        <p:sp>
          <p:nvSpPr>
            <p:cNvPr id="347" name="Google Shape;347;p38">
              <a:extLst>
                <a:ext uri="{FF2B5EF4-FFF2-40B4-BE49-F238E27FC236}">
                  <a16:creationId xmlns="" xmlns:a16="http://schemas.microsoft.com/office/drawing/2014/main" id="{FE9EFB8B-AF7D-1BEC-5EA9-231B1C8CAD8A}"/>
                </a:ext>
              </a:extLst>
            </p:cNvPr>
            <p:cNvSpPr/>
            <p:nvPr/>
          </p:nvSpPr>
          <p:spPr>
            <a:xfrm>
              <a:off x="4856289" y="3657284"/>
              <a:ext cx="24483" cy="22348"/>
            </a:xfrm>
            <a:custGeom>
              <a:avLst/>
              <a:gdLst/>
              <a:ahLst/>
              <a:cxnLst/>
              <a:rect l="l" t="t" r="r" b="b"/>
              <a:pathLst>
                <a:path w="883" h="806" extrusionOk="0">
                  <a:moveTo>
                    <a:pt x="441" y="1"/>
                  </a:moveTo>
                  <a:cubicBezTo>
                    <a:pt x="339" y="1"/>
                    <a:pt x="236" y="40"/>
                    <a:pt x="158" y="119"/>
                  </a:cubicBezTo>
                  <a:cubicBezTo>
                    <a:pt x="0" y="276"/>
                    <a:pt x="0" y="531"/>
                    <a:pt x="158" y="688"/>
                  </a:cubicBezTo>
                  <a:cubicBezTo>
                    <a:pt x="236" y="766"/>
                    <a:pt x="339" y="806"/>
                    <a:pt x="441" y="806"/>
                  </a:cubicBezTo>
                  <a:cubicBezTo>
                    <a:pt x="544" y="806"/>
                    <a:pt x="647" y="766"/>
                    <a:pt x="726" y="688"/>
                  </a:cubicBezTo>
                  <a:cubicBezTo>
                    <a:pt x="882" y="531"/>
                    <a:pt x="882" y="276"/>
                    <a:pt x="726" y="119"/>
                  </a:cubicBezTo>
                  <a:cubicBezTo>
                    <a:pt x="647" y="40"/>
                    <a:pt x="544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8">
              <a:extLst>
                <a:ext uri="{FF2B5EF4-FFF2-40B4-BE49-F238E27FC236}">
                  <a16:creationId xmlns="" xmlns:a16="http://schemas.microsoft.com/office/drawing/2014/main" id="{3649B66B-11A8-493F-54FB-0EB075DFE0F2}"/>
                </a:ext>
              </a:extLst>
            </p:cNvPr>
            <p:cNvSpPr/>
            <p:nvPr/>
          </p:nvSpPr>
          <p:spPr>
            <a:xfrm>
              <a:off x="4965092" y="3523527"/>
              <a:ext cx="26064" cy="22348"/>
            </a:xfrm>
            <a:custGeom>
              <a:avLst/>
              <a:gdLst/>
              <a:ahLst/>
              <a:cxnLst/>
              <a:rect l="l" t="t" r="r" b="b"/>
              <a:pathLst>
                <a:path w="940" h="806" extrusionOk="0">
                  <a:moveTo>
                    <a:pt x="538" y="1"/>
                  </a:moveTo>
                  <a:cubicBezTo>
                    <a:pt x="181" y="1"/>
                    <a:pt x="0" y="435"/>
                    <a:pt x="253" y="688"/>
                  </a:cubicBezTo>
                  <a:cubicBezTo>
                    <a:pt x="334" y="769"/>
                    <a:pt x="435" y="805"/>
                    <a:pt x="534" y="805"/>
                  </a:cubicBezTo>
                  <a:cubicBezTo>
                    <a:pt x="741" y="805"/>
                    <a:pt x="940" y="645"/>
                    <a:pt x="940" y="403"/>
                  </a:cubicBezTo>
                  <a:cubicBezTo>
                    <a:pt x="940" y="179"/>
                    <a:pt x="758" y="1"/>
                    <a:pt x="5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8">
              <a:extLst>
                <a:ext uri="{FF2B5EF4-FFF2-40B4-BE49-F238E27FC236}">
                  <a16:creationId xmlns="" xmlns:a16="http://schemas.microsoft.com/office/drawing/2014/main" id="{F4B20B98-1CEF-E155-F36A-DE51EC22185E}"/>
                </a:ext>
              </a:extLst>
            </p:cNvPr>
            <p:cNvSpPr/>
            <p:nvPr/>
          </p:nvSpPr>
          <p:spPr>
            <a:xfrm>
              <a:off x="4790492" y="3434106"/>
              <a:ext cx="267265" cy="312406"/>
            </a:xfrm>
            <a:custGeom>
              <a:avLst/>
              <a:gdLst/>
              <a:ahLst/>
              <a:cxnLst/>
              <a:rect l="l" t="t" r="r" b="b"/>
              <a:pathLst>
                <a:path w="9639" h="11267" extrusionOk="0">
                  <a:moveTo>
                    <a:pt x="3334" y="2539"/>
                  </a:moveTo>
                  <a:lnTo>
                    <a:pt x="3903" y="3109"/>
                  </a:lnTo>
                  <a:lnTo>
                    <a:pt x="3334" y="3677"/>
                  </a:lnTo>
                  <a:lnTo>
                    <a:pt x="3903" y="4246"/>
                  </a:lnTo>
                  <a:lnTo>
                    <a:pt x="3334" y="4814"/>
                  </a:lnTo>
                  <a:lnTo>
                    <a:pt x="2766" y="4246"/>
                  </a:lnTo>
                  <a:lnTo>
                    <a:pt x="2196" y="4814"/>
                  </a:lnTo>
                  <a:lnTo>
                    <a:pt x="1628" y="4246"/>
                  </a:lnTo>
                  <a:lnTo>
                    <a:pt x="2196" y="3677"/>
                  </a:lnTo>
                  <a:lnTo>
                    <a:pt x="1628" y="3109"/>
                  </a:lnTo>
                  <a:lnTo>
                    <a:pt x="2196" y="2539"/>
                  </a:lnTo>
                  <a:lnTo>
                    <a:pt x="2766" y="3109"/>
                  </a:lnTo>
                  <a:lnTo>
                    <a:pt x="3334" y="2539"/>
                  </a:lnTo>
                  <a:close/>
                  <a:moveTo>
                    <a:pt x="7403" y="7267"/>
                  </a:moveTo>
                  <a:lnTo>
                    <a:pt x="7971" y="7835"/>
                  </a:lnTo>
                  <a:lnTo>
                    <a:pt x="7403" y="8403"/>
                  </a:lnTo>
                  <a:lnTo>
                    <a:pt x="7971" y="8972"/>
                  </a:lnTo>
                  <a:lnTo>
                    <a:pt x="7403" y="9542"/>
                  </a:lnTo>
                  <a:lnTo>
                    <a:pt x="6835" y="8972"/>
                  </a:lnTo>
                  <a:lnTo>
                    <a:pt x="6266" y="9542"/>
                  </a:lnTo>
                  <a:lnTo>
                    <a:pt x="5698" y="8972"/>
                  </a:lnTo>
                  <a:lnTo>
                    <a:pt x="6266" y="8403"/>
                  </a:lnTo>
                  <a:lnTo>
                    <a:pt x="5698" y="7835"/>
                  </a:lnTo>
                  <a:lnTo>
                    <a:pt x="6266" y="7267"/>
                  </a:lnTo>
                  <a:lnTo>
                    <a:pt x="6835" y="7835"/>
                  </a:lnTo>
                  <a:lnTo>
                    <a:pt x="7403" y="7267"/>
                  </a:lnTo>
                  <a:close/>
                  <a:moveTo>
                    <a:pt x="6853" y="2416"/>
                  </a:moveTo>
                  <a:cubicBezTo>
                    <a:pt x="7141" y="2416"/>
                    <a:pt x="7436" y="2524"/>
                    <a:pt x="7688" y="2776"/>
                  </a:cubicBezTo>
                  <a:cubicBezTo>
                    <a:pt x="8158" y="3246"/>
                    <a:pt x="8158" y="4010"/>
                    <a:pt x="7688" y="4481"/>
                  </a:cubicBezTo>
                  <a:cubicBezTo>
                    <a:pt x="7453" y="4716"/>
                    <a:pt x="7144" y="4834"/>
                    <a:pt x="6836" y="4834"/>
                  </a:cubicBezTo>
                  <a:cubicBezTo>
                    <a:pt x="6646" y="4834"/>
                    <a:pt x="6456" y="4789"/>
                    <a:pt x="6283" y="4700"/>
                  </a:cubicBezTo>
                  <a:cubicBezTo>
                    <a:pt x="5260" y="5555"/>
                    <a:pt x="4424" y="6631"/>
                    <a:pt x="3850" y="7834"/>
                  </a:cubicBezTo>
                  <a:cubicBezTo>
                    <a:pt x="4326" y="8633"/>
                    <a:pt x="3755" y="9658"/>
                    <a:pt x="2814" y="9658"/>
                  </a:cubicBezTo>
                  <a:cubicBezTo>
                    <a:pt x="1748" y="9658"/>
                    <a:pt x="1200" y="8361"/>
                    <a:pt x="1961" y="7600"/>
                  </a:cubicBezTo>
                  <a:cubicBezTo>
                    <a:pt x="2196" y="7365"/>
                    <a:pt x="2505" y="7247"/>
                    <a:pt x="2813" y="7247"/>
                  </a:cubicBezTo>
                  <a:cubicBezTo>
                    <a:pt x="2947" y="7247"/>
                    <a:pt x="3081" y="7269"/>
                    <a:pt x="3209" y="7314"/>
                  </a:cubicBezTo>
                  <a:cubicBezTo>
                    <a:pt x="3822" y="6091"/>
                    <a:pt x="4686" y="4995"/>
                    <a:pt x="5730" y="4114"/>
                  </a:cubicBezTo>
                  <a:cubicBezTo>
                    <a:pt x="5339" y="3221"/>
                    <a:pt x="6067" y="2416"/>
                    <a:pt x="6853" y="2416"/>
                  </a:cubicBezTo>
                  <a:close/>
                  <a:moveTo>
                    <a:pt x="1" y="0"/>
                  </a:moveTo>
                  <a:lnTo>
                    <a:pt x="1" y="11267"/>
                  </a:lnTo>
                  <a:lnTo>
                    <a:pt x="9638" y="11267"/>
                  </a:lnTo>
                  <a:lnTo>
                    <a:pt x="9638" y="0"/>
                  </a:lnTo>
                  <a:lnTo>
                    <a:pt x="8836" y="0"/>
                  </a:lnTo>
                  <a:lnTo>
                    <a:pt x="8836" y="1603"/>
                  </a:lnTo>
                  <a:lnTo>
                    <a:pt x="801" y="1603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8">
              <a:extLst>
                <a:ext uri="{FF2B5EF4-FFF2-40B4-BE49-F238E27FC236}">
                  <a16:creationId xmlns="" xmlns:a16="http://schemas.microsoft.com/office/drawing/2014/main" id="{E2F6A1D3-284D-39ED-2135-7F3E70F0A285}"/>
                </a:ext>
              </a:extLst>
            </p:cNvPr>
            <p:cNvSpPr/>
            <p:nvPr/>
          </p:nvSpPr>
          <p:spPr>
            <a:xfrm>
              <a:off x="4834884" y="3367504"/>
              <a:ext cx="178426" cy="88811"/>
            </a:xfrm>
            <a:custGeom>
              <a:avLst/>
              <a:gdLst/>
              <a:ahLst/>
              <a:cxnLst/>
              <a:rect l="l" t="t" r="r" b="b"/>
              <a:pathLst>
                <a:path w="6435" h="3203" extrusionOk="0">
                  <a:moveTo>
                    <a:pt x="3218" y="0"/>
                  </a:moveTo>
                  <a:cubicBezTo>
                    <a:pt x="2329" y="0"/>
                    <a:pt x="1609" y="718"/>
                    <a:pt x="1609" y="1602"/>
                  </a:cubicBezTo>
                  <a:lnTo>
                    <a:pt x="1" y="1602"/>
                  </a:lnTo>
                  <a:lnTo>
                    <a:pt x="1" y="3203"/>
                  </a:lnTo>
                  <a:lnTo>
                    <a:pt x="6435" y="3203"/>
                  </a:lnTo>
                  <a:lnTo>
                    <a:pt x="6435" y="1602"/>
                  </a:lnTo>
                  <a:lnTo>
                    <a:pt x="4826" y="1602"/>
                  </a:lnTo>
                  <a:cubicBezTo>
                    <a:pt x="4826" y="718"/>
                    <a:pt x="4106" y="0"/>
                    <a:pt x="3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8">
              <a:extLst>
                <a:ext uri="{FF2B5EF4-FFF2-40B4-BE49-F238E27FC236}">
                  <a16:creationId xmlns="" xmlns:a16="http://schemas.microsoft.com/office/drawing/2014/main" id="{D9C95A7A-1701-81A6-383A-4844410B912C}"/>
                </a:ext>
              </a:extLst>
            </p:cNvPr>
            <p:cNvSpPr/>
            <p:nvPr/>
          </p:nvSpPr>
          <p:spPr>
            <a:xfrm>
              <a:off x="5080660" y="3523665"/>
              <a:ext cx="66657" cy="219574"/>
            </a:xfrm>
            <a:custGeom>
              <a:avLst/>
              <a:gdLst/>
              <a:ahLst/>
              <a:cxnLst/>
              <a:rect l="l" t="t" r="r" b="b"/>
              <a:pathLst>
                <a:path w="2404" h="7919" extrusionOk="0">
                  <a:moveTo>
                    <a:pt x="0" y="0"/>
                  </a:moveTo>
                  <a:lnTo>
                    <a:pt x="0" y="4903"/>
                  </a:lnTo>
                  <a:lnTo>
                    <a:pt x="1203" y="7919"/>
                  </a:lnTo>
                  <a:lnTo>
                    <a:pt x="2403" y="4903"/>
                  </a:lnTo>
                  <a:lnTo>
                    <a:pt x="24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8">
              <a:extLst>
                <a:ext uri="{FF2B5EF4-FFF2-40B4-BE49-F238E27FC236}">
                  <a16:creationId xmlns="" xmlns:a16="http://schemas.microsoft.com/office/drawing/2014/main" id="{2DBB88F2-EE4D-A9FA-2F72-5D6575F7E0B2}"/>
                </a:ext>
              </a:extLst>
            </p:cNvPr>
            <p:cNvSpPr/>
            <p:nvPr/>
          </p:nvSpPr>
          <p:spPr>
            <a:xfrm>
              <a:off x="5080660" y="3457064"/>
              <a:ext cx="66657" cy="44419"/>
            </a:xfrm>
            <a:custGeom>
              <a:avLst/>
              <a:gdLst/>
              <a:ahLst/>
              <a:cxnLst/>
              <a:rect l="l" t="t" r="r" b="b"/>
              <a:pathLst>
                <a:path w="2404" h="1602" extrusionOk="0">
                  <a:moveTo>
                    <a:pt x="0" y="1"/>
                  </a:moveTo>
                  <a:lnTo>
                    <a:pt x="0" y="1602"/>
                  </a:lnTo>
                  <a:lnTo>
                    <a:pt x="2403" y="1602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 descr="A person and person sitting at a desk&#10;&#10;Description automatically generated">
            <a:extLst>
              <a:ext uri="{FF2B5EF4-FFF2-40B4-BE49-F238E27FC236}">
                <a16:creationId xmlns="" xmlns:a16="http://schemas.microsoft.com/office/drawing/2014/main" id="{5473FACC-D0D5-BA20-463E-51A13FD2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15" y="1388896"/>
            <a:ext cx="3912068" cy="26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42660"/>
      </p:ext>
    </p:extLst>
  </p:cSld>
  <p:clrMapOvr>
    <a:masterClrMapping/>
  </p:clrMapOvr>
</p:sld>
</file>

<file path=ppt/theme/theme1.xml><?xml version="1.0" encoding="utf-8"?>
<a:theme xmlns:a="http://schemas.openxmlformats.org/drawingml/2006/main" name="Succession Planning Project Proposal by Slidesgo">
  <a:themeElements>
    <a:clrScheme name="Simple Light">
      <a:dk1>
        <a:srgbClr val="0E1D35"/>
      </a:dk1>
      <a:lt1>
        <a:srgbClr val="FAFAFA"/>
      </a:lt1>
      <a:dk2>
        <a:srgbClr val="C3C3C3"/>
      </a:dk2>
      <a:lt2>
        <a:srgbClr val="7C8594"/>
      </a:lt2>
      <a:accent1>
        <a:srgbClr val="2B3B5D"/>
      </a:accent1>
      <a:accent2>
        <a:srgbClr val="15253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1D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426</Words>
  <Application>Microsoft Office PowerPoint</Application>
  <PresentationFormat>On-screen Show (16:9)</PresentationFormat>
  <Paragraphs>119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Raleway</vt:lpstr>
      <vt:lpstr>Open Sans</vt:lpstr>
      <vt:lpstr>Calibri</vt:lpstr>
      <vt:lpstr>Times New Roman</vt:lpstr>
      <vt:lpstr>Wingdings</vt:lpstr>
      <vt:lpstr>Raleway Medium</vt:lpstr>
      <vt:lpstr>Raleway ExtraBold</vt:lpstr>
      <vt:lpstr>Succession Planning Project Proposal by Slidesgo</vt:lpstr>
      <vt:lpstr>PowerPoint Presentation</vt:lpstr>
      <vt:lpstr>OUTPATIENT DOCTOR APPOINTMENT SYSTEM</vt:lpstr>
      <vt:lpstr>Table of contents</vt:lpstr>
      <vt:lpstr>OBJECTIVE</vt:lpstr>
      <vt:lpstr>OBJECTIVES</vt:lpstr>
      <vt:lpstr>INTRODUCTION</vt:lpstr>
      <vt:lpstr>Introduction</vt:lpstr>
      <vt:lpstr>OUTCOMES</vt:lpstr>
      <vt:lpstr>Outcomes</vt:lpstr>
      <vt:lpstr>TECH STACK</vt:lpstr>
      <vt:lpstr>PowerPoint Presentation</vt:lpstr>
      <vt:lpstr>UML DIAGRAMS</vt:lpstr>
      <vt:lpstr>USE-CASE DIAGRAM</vt:lpstr>
      <vt:lpstr>ACTIVITY DIAGRAM</vt:lpstr>
      <vt:lpstr>SEQUENCE DIAGRAM</vt:lpstr>
      <vt:lpstr>SEQUENCE DIAGRAM</vt:lpstr>
      <vt:lpstr>CLASS DIAGRAM</vt:lpstr>
      <vt:lpstr>Output</vt:lpstr>
      <vt:lpstr>PowerPoint Presentation</vt:lpstr>
      <vt:lpstr>HOME PAGE</vt:lpstr>
      <vt:lpstr>                             ABOUT PAGE</vt:lpstr>
      <vt:lpstr>CHATBOT</vt:lpstr>
      <vt:lpstr>FAQs</vt:lpstr>
      <vt:lpstr>LOGIN PAGE</vt:lpstr>
      <vt:lpstr>REGISTERATION PAGE</vt:lpstr>
      <vt:lpstr>  ADMIN DASHBOARD</vt:lpstr>
      <vt:lpstr>PATIENT LIST</vt:lpstr>
      <vt:lpstr>       DOCTOR LIST</vt:lpstr>
      <vt:lpstr>DOCTOR AVAILABILITY</vt:lpstr>
      <vt:lpstr>       APPOINTMENTS</vt:lpstr>
      <vt:lpstr>BOOK APPOINTMENT</vt:lpstr>
      <vt:lpstr>APPOINTMENT HISTORY</vt:lpstr>
      <vt:lpstr>APPOINTMENTS</vt:lpstr>
      <vt:lpstr>                      ADD AVAILABILITY</vt:lpstr>
      <vt:lpstr>DOCTOR PROFILE</vt:lpstr>
      <vt:lpstr>PATIENT PROFILE</vt:lpstr>
      <vt:lpstr>           DOCTOR LIST</vt:lpstr>
      <vt:lpstr>VALIDATIONS</vt:lpstr>
      <vt:lpstr>VALIDATIONS</vt:lpstr>
      <vt:lpstr>VALIDATIONS</vt:lpstr>
      <vt:lpstr>VALIDATIONS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Haju</dc:creator>
  <cp:lastModifiedBy>Microsoft account</cp:lastModifiedBy>
  <cp:revision>36</cp:revision>
  <dcterms:modified xsi:type="dcterms:W3CDTF">2025-01-07T12:47:31Z</dcterms:modified>
</cp:coreProperties>
</file>